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27"/>
  </p:notesMasterIdLst>
  <p:handoutMasterIdLst>
    <p:handoutMasterId r:id="rId28"/>
  </p:handoutMasterIdLst>
  <p:sldIdLst>
    <p:sldId id="421" r:id="rId2"/>
    <p:sldId id="624" r:id="rId3"/>
    <p:sldId id="630" r:id="rId4"/>
    <p:sldId id="662" r:id="rId5"/>
    <p:sldId id="621" r:id="rId6"/>
    <p:sldId id="660" r:id="rId7"/>
    <p:sldId id="622" r:id="rId8"/>
    <p:sldId id="661" r:id="rId9"/>
    <p:sldId id="669" r:id="rId10"/>
    <p:sldId id="663" r:id="rId11"/>
    <p:sldId id="664" r:id="rId12"/>
    <p:sldId id="634" r:id="rId13"/>
    <p:sldId id="636" r:id="rId14"/>
    <p:sldId id="637" r:id="rId15"/>
    <p:sldId id="644" r:id="rId16"/>
    <p:sldId id="646" r:id="rId17"/>
    <p:sldId id="647" r:id="rId18"/>
    <p:sldId id="649" r:id="rId19"/>
    <p:sldId id="640" r:id="rId20"/>
    <p:sldId id="654" r:id="rId21"/>
    <p:sldId id="655" r:id="rId22"/>
    <p:sldId id="656" r:id="rId23"/>
    <p:sldId id="657" r:id="rId24"/>
    <p:sldId id="659" r:id="rId25"/>
    <p:sldId id="670" r:id="rId2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644"/>
    <a:srgbClr val="FE0000"/>
    <a:srgbClr val="740000"/>
    <a:srgbClr val="BBE0E3"/>
    <a:srgbClr val="FF6600"/>
    <a:srgbClr val="FF9966"/>
    <a:srgbClr val="727C79"/>
    <a:srgbClr val="E68C6C"/>
    <a:srgbClr val="80808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6" autoAdjust="0"/>
    <p:restoredTop sz="84695" autoAdjust="0"/>
  </p:normalViewPr>
  <p:slideViewPr>
    <p:cSldViewPr>
      <p:cViewPr varScale="1">
        <p:scale>
          <a:sx n="36" d="100"/>
          <a:sy n="36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afinA\&#1056;&#1072;&#1073;&#1086;&#1095;&#1080;&#1081;%20&#1089;&#1090;&#1086;&#1083;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afinA\&#1056;&#1072;&#1073;&#1086;&#1095;&#1080;&#1081;%20&#1089;&#1090;&#1086;&#1083;\&#1051;&#1080;&#1089;&#1090;%20Microsoft%20Office%20Exce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afinA\&#1056;&#1072;&#1073;&#1086;&#1095;&#1080;&#1081;%20&#1089;&#1090;&#1086;&#1083;\&#1051;&#1080;&#1089;&#1090;%20Microsoft%20Office%20Exce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afinA\&#1056;&#1072;&#1073;&#1086;&#1095;&#1080;&#1081;%20&#1089;&#1090;&#1086;&#1083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Лист1!$A$2:$A$17</c:f>
              <c:strCache>
                <c:ptCount val="16"/>
                <c:pt idx="0">
                  <c:v>1986</c:v>
                </c:pt>
                <c:pt idx="1">
                  <c:v>1987</c:v>
                </c:pt>
                <c:pt idx="2">
                  <c:v>1989</c:v>
                </c:pt>
                <c:pt idx="3">
                  <c:v>1991</c:v>
                </c:pt>
                <c:pt idx="4">
                  <c:v>1993</c:v>
                </c:pt>
                <c:pt idx="5">
                  <c:v>1995</c:v>
                </c:pt>
                <c:pt idx="6">
                  <c:v>1997</c:v>
                </c:pt>
                <c:pt idx="7">
                  <c:v>1999</c:v>
                </c:pt>
                <c:pt idx="8">
                  <c:v>2001</c:v>
                </c:pt>
                <c:pt idx="9">
                  <c:v>2003</c:v>
                </c:pt>
                <c:pt idx="10">
                  <c:v>2005</c:v>
                </c:pt>
                <c:pt idx="11">
                  <c:v>2007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6 мес. 2012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19</c:v>
                </c:pt>
                <c:pt idx="1">
                  <c:v>19</c:v>
                </c:pt>
                <c:pt idx="2">
                  <c:v>17.5</c:v>
                </c:pt>
                <c:pt idx="3">
                  <c:v>13.6</c:v>
                </c:pt>
                <c:pt idx="4">
                  <c:v>11</c:v>
                </c:pt>
                <c:pt idx="5">
                  <c:v>10.4</c:v>
                </c:pt>
                <c:pt idx="6">
                  <c:v>9.9</c:v>
                </c:pt>
                <c:pt idx="7">
                  <c:v>9.3000000000000007</c:v>
                </c:pt>
                <c:pt idx="8">
                  <c:v>9.5</c:v>
                </c:pt>
                <c:pt idx="9">
                  <c:v>10.200000000000001</c:v>
                </c:pt>
                <c:pt idx="10">
                  <c:v>9.8000000000000007</c:v>
                </c:pt>
                <c:pt idx="11">
                  <c:v>10.9</c:v>
                </c:pt>
                <c:pt idx="12">
                  <c:v>12.4</c:v>
                </c:pt>
                <c:pt idx="13">
                  <c:v>12.9</c:v>
                </c:pt>
                <c:pt idx="14">
                  <c:v>13.4</c:v>
                </c:pt>
                <c:pt idx="15">
                  <c:v>13.8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Лист1!$A$2:$A$17</c:f>
              <c:strCache>
                <c:ptCount val="16"/>
                <c:pt idx="0">
                  <c:v>1986</c:v>
                </c:pt>
                <c:pt idx="1">
                  <c:v>1987</c:v>
                </c:pt>
                <c:pt idx="2">
                  <c:v>1989</c:v>
                </c:pt>
                <c:pt idx="3">
                  <c:v>1991</c:v>
                </c:pt>
                <c:pt idx="4">
                  <c:v>1993</c:v>
                </c:pt>
                <c:pt idx="5">
                  <c:v>1995</c:v>
                </c:pt>
                <c:pt idx="6">
                  <c:v>1997</c:v>
                </c:pt>
                <c:pt idx="7">
                  <c:v>1999</c:v>
                </c:pt>
                <c:pt idx="8">
                  <c:v>2001</c:v>
                </c:pt>
                <c:pt idx="9">
                  <c:v>2003</c:v>
                </c:pt>
                <c:pt idx="10">
                  <c:v>2005</c:v>
                </c:pt>
                <c:pt idx="11">
                  <c:v>2007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6 мес. 2012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9.8000000000000007</c:v>
                </c:pt>
                <c:pt idx="1">
                  <c:v>9.8000000000000007</c:v>
                </c:pt>
                <c:pt idx="2">
                  <c:v>9.9</c:v>
                </c:pt>
                <c:pt idx="3">
                  <c:v>10.1</c:v>
                </c:pt>
                <c:pt idx="4">
                  <c:v>11.9</c:v>
                </c:pt>
                <c:pt idx="5">
                  <c:v>12.9</c:v>
                </c:pt>
                <c:pt idx="6">
                  <c:v>12.3</c:v>
                </c:pt>
                <c:pt idx="7">
                  <c:v>12.4</c:v>
                </c:pt>
                <c:pt idx="8">
                  <c:v>13.3</c:v>
                </c:pt>
                <c:pt idx="9">
                  <c:v>13.8</c:v>
                </c:pt>
                <c:pt idx="10">
                  <c:v>13.8</c:v>
                </c:pt>
                <c:pt idx="11">
                  <c:v>13</c:v>
                </c:pt>
                <c:pt idx="12">
                  <c:v>12.7</c:v>
                </c:pt>
                <c:pt idx="13">
                  <c:v>13.1</c:v>
                </c:pt>
                <c:pt idx="14">
                  <c:v>12.4</c:v>
                </c:pt>
                <c:pt idx="15">
                  <c:v>12.2</c:v>
                </c:pt>
              </c:numCache>
            </c:numRef>
          </c:val>
        </c:ser>
        <c:dLbls/>
        <c:marker val="1"/>
        <c:axId val="90420736"/>
        <c:axId val="90422272"/>
      </c:lineChart>
      <c:catAx>
        <c:axId val="90420736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0422272"/>
        <c:crosses val="autoZero"/>
        <c:auto val="1"/>
        <c:lblAlgn val="ctr"/>
        <c:lblOffset val="100"/>
      </c:catAx>
      <c:valAx>
        <c:axId val="90422272"/>
        <c:scaling>
          <c:orientation val="minMax"/>
          <c:max val="25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04207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area3DChart>
        <c:grouping val="standard"/>
        <c:ser>
          <c:idx val="0"/>
          <c:order val="0"/>
          <c:spPr>
            <a:solidFill>
              <a:srgbClr val="FFC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5.673773228963707E-2"/>
                  <c:y val="-1.7777653349757842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3.9999720036955122E-2"/>
                </c:manualLayout>
              </c:layout>
              <c:showVal val="1"/>
            </c:dLbl>
            <c:dLbl>
              <c:idx val="2"/>
              <c:layout>
                <c:manualLayout>
                  <c:x val="-3.7825154859758045E-3"/>
                  <c:y val="-6.2715454893287462E-2"/>
                </c:manualLayout>
              </c:layout>
              <c:showVal val="1"/>
            </c:dLbl>
            <c:dLbl>
              <c:idx val="3"/>
              <c:layout>
                <c:manualLayout>
                  <c:x val="-4.9172701317685433E-2"/>
                  <c:y val="-7.999944007391028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Лист1!$E$3:$H$3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Лист1!$E$4:$H$4</c:f>
              <c:numCache>
                <c:formatCode>General</c:formatCode>
                <c:ptCount val="4"/>
                <c:pt idx="0">
                  <c:v>3288</c:v>
                </c:pt>
                <c:pt idx="1">
                  <c:v>5007</c:v>
                </c:pt>
                <c:pt idx="2">
                  <c:v>6859</c:v>
                </c:pt>
                <c:pt idx="3">
                  <c:v>8181</c:v>
                </c:pt>
              </c:numCache>
            </c:numRef>
          </c:val>
        </c:ser>
        <c:dLbls/>
        <c:axId val="78195712"/>
        <c:axId val="78217984"/>
        <c:axId val="78201280"/>
      </c:area3DChart>
      <c:catAx>
        <c:axId val="781957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ru-RU"/>
          </a:p>
        </c:txPr>
        <c:crossAx val="78217984"/>
        <c:crosses val="autoZero"/>
        <c:auto val="1"/>
        <c:lblAlgn val="ctr"/>
        <c:lblOffset val="100"/>
      </c:catAx>
      <c:valAx>
        <c:axId val="78217984"/>
        <c:scaling>
          <c:orientation val="minMax"/>
        </c:scaling>
        <c:axPos val="l"/>
        <c:majorGridlines/>
        <c:numFmt formatCode="General" sourceLinked="1"/>
        <c:majorTickMark val="none"/>
        <c:tickLblPos val="none"/>
        <c:crossAx val="78195712"/>
        <c:crosses val="autoZero"/>
        <c:crossBetween val="midCat"/>
      </c:valAx>
      <c:serAx>
        <c:axId val="78201280"/>
        <c:scaling>
          <c:orientation val="minMax"/>
        </c:scaling>
        <c:delete val="1"/>
        <c:axPos val="b"/>
        <c:tickLblPos val="none"/>
        <c:crossAx val="78217984"/>
        <c:crosses val="autoZero"/>
      </c:serAx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8.4138777382644026E-2"/>
          <c:y val="4.6995009813724412E-2"/>
          <c:w val="0.90267331451086141"/>
          <c:h val="0.85041199126023037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</c:spPr>
          <c:dLbls>
            <c:txPr>
              <a:bodyPr/>
              <a:lstStyle/>
              <a:p>
                <a:pPr>
                  <a:defRPr sz="1400" b="1">
                    <a:latin typeface="Arial Narrow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67.95</c:v>
                </c:pt>
                <c:pt idx="1">
                  <c:v>69.040000000000006</c:v>
                </c:pt>
                <c:pt idx="2">
                  <c:v>69.440000000000026</c:v>
                </c:pt>
                <c:pt idx="3">
                  <c:v>70.05</c:v>
                </c:pt>
                <c:pt idx="4">
                  <c:v>70.819999999999993</c:v>
                </c:pt>
                <c:pt idx="5">
                  <c:v>71.5</c:v>
                </c:pt>
                <c:pt idx="6">
                  <c:v>72</c:v>
                </c:pt>
              </c:numCache>
            </c:numRef>
          </c:val>
        </c:ser>
        <c:dLbls/>
        <c:shape val="box"/>
        <c:axId val="112431488"/>
        <c:axId val="112433024"/>
        <c:axId val="90405952"/>
      </c:bar3DChart>
      <c:catAx>
        <c:axId val="1124314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Arial Narrow" pitchFamily="34" charset="0"/>
              </a:defRPr>
            </a:pPr>
            <a:endParaRPr lang="ru-RU"/>
          </a:p>
        </c:txPr>
        <c:crossAx val="112433024"/>
        <c:crosses val="autoZero"/>
        <c:auto val="1"/>
        <c:lblAlgn val="ctr"/>
        <c:lblOffset val="100"/>
      </c:catAx>
      <c:valAx>
        <c:axId val="1124330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>
                <a:latin typeface="Arial Narrow" pitchFamily="34" charset="0"/>
              </a:defRPr>
            </a:pPr>
            <a:endParaRPr lang="ru-RU"/>
          </a:p>
        </c:txPr>
        <c:crossAx val="112431488"/>
        <c:crosses val="autoZero"/>
        <c:crossBetween val="between"/>
      </c:valAx>
      <c:serAx>
        <c:axId val="90405952"/>
        <c:scaling>
          <c:orientation val="minMax"/>
        </c:scaling>
        <c:delete val="1"/>
        <c:axPos val="b"/>
        <c:tickLblPos val="none"/>
        <c:crossAx val="112433024"/>
        <c:crosses val="autoZero"/>
      </c:serAx>
    </c:plotArea>
    <c:plotVisOnly val="1"/>
    <c:dispBlanksAs val="gap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2"/>
              <c:layout>
                <c:manualLayout>
                  <c:x val="1.1913818998132254E-2"/>
                  <c:y val="-4.7448999797501119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6 мес. 2012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9.8000000000000007</c:v>
                </c:pt>
                <c:pt idx="1">
                  <c:v>10.9</c:v>
                </c:pt>
                <c:pt idx="2">
                  <c:v>12.4</c:v>
                </c:pt>
                <c:pt idx="3">
                  <c:v>12.9</c:v>
                </c:pt>
                <c:pt idx="4">
                  <c:v>13.4</c:v>
                </c:pt>
                <c:pt idx="5">
                  <c:v>13.8</c:v>
                </c:pt>
              </c:numCache>
            </c:numRef>
          </c:val>
        </c:ser>
        <c:dLbls/>
        <c:axId val="112441600"/>
        <c:axId val="112478464"/>
      </c:barChart>
      <c:catAx>
        <c:axId val="1124416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2478464"/>
        <c:crosses val="autoZero"/>
        <c:auto val="1"/>
        <c:lblAlgn val="ctr"/>
        <c:lblOffset val="100"/>
      </c:catAx>
      <c:valAx>
        <c:axId val="112478464"/>
        <c:scaling>
          <c:orientation val="minMax"/>
          <c:max val="15"/>
          <c:min val="8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24416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6 мес. 2012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13.8</c:v>
                </c:pt>
                <c:pt idx="1">
                  <c:v>13</c:v>
                </c:pt>
                <c:pt idx="2">
                  <c:v>12.7</c:v>
                </c:pt>
                <c:pt idx="3">
                  <c:v>13.1</c:v>
                </c:pt>
                <c:pt idx="4">
                  <c:v>12.4</c:v>
                </c:pt>
                <c:pt idx="5">
                  <c:v>12.2</c:v>
                </c:pt>
              </c:numCache>
            </c:numRef>
          </c:val>
        </c:ser>
        <c:dLbls/>
        <c:shape val="cylinder"/>
        <c:axId val="112656768"/>
        <c:axId val="113706496"/>
        <c:axId val="0"/>
      </c:bar3DChart>
      <c:catAx>
        <c:axId val="112656768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3706496"/>
        <c:crosses val="autoZero"/>
        <c:auto val="1"/>
        <c:lblAlgn val="ctr"/>
        <c:lblOffset val="100"/>
      </c:catAx>
      <c:valAx>
        <c:axId val="113706496"/>
        <c:scaling>
          <c:orientation val="minMax"/>
          <c:max val="14.4"/>
          <c:min val="11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26567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4013314469704824"/>
          <c:y val="3.6876876876876942E-2"/>
          <c:w val="0.85986685530295159"/>
          <c:h val="0.604936085691991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разница между смертностью мужчин и женщин среди городского населения</c:v>
                </c:pt>
              </c:strCache>
            </c:strRef>
          </c:tx>
          <c:spPr>
            <a:solidFill>
              <a:srgbClr val="0000CC"/>
            </a:solidFill>
          </c:spPr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1.3649621978712395E-2"/>
                  <c:y val="-4.142157712793852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 dirty="0"/>
                      <a:t>4,7</a:t>
                    </a: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1.6771487462862975E-2"/>
                  <c:y val="-6.173271853967887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 dirty="0"/>
                      <a:t>12,2</a:t>
                    </a:r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3.0876105856905548E-3"/>
                  <c:y val="-3.367243515870988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 dirty="0"/>
                      <a:t>11,8</a:t>
                    </a:r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-1.5246806784420877E-3"/>
                  <c:y val="-3.647842459162838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1.5246806784420877E-3"/>
                  <c:y val="-3.928445725252283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Лист1!$B$1:$D$1</c:f>
              <c:strCache>
                <c:ptCount val="3"/>
                <c:pt idx="0">
                  <c:v>Страны ЕС</c:v>
                </c:pt>
                <c:pt idx="1">
                  <c:v>Татарстан</c:v>
                </c:pt>
                <c:pt idx="2">
                  <c:v>Россия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4.7</c:v>
                </c:pt>
                <c:pt idx="1">
                  <c:v>12.2</c:v>
                </c:pt>
                <c:pt idx="2">
                  <c:v>11.8</c:v>
                </c:pt>
              </c:numCache>
            </c:numRef>
          </c:val>
        </c:ser>
        <c:dLbls/>
        <c:shape val="box"/>
        <c:axId val="116670848"/>
        <c:axId val="116672384"/>
        <c:axId val="0"/>
      </c:bar3DChart>
      <c:catAx>
        <c:axId val="116670848"/>
        <c:scaling>
          <c:orientation val="minMax"/>
        </c:scaling>
        <c:delete val="1"/>
        <c:axPos val="b"/>
        <c:tickLblPos val="none"/>
        <c:crossAx val="116672384"/>
        <c:crosses val="autoZero"/>
        <c:auto val="1"/>
        <c:lblAlgn val="ctr"/>
        <c:lblOffset val="100"/>
      </c:catAx>
      <c:valAx>
        <c:axId val="116672384"/>
        <c:scaling>
          <c:orientation val="minMax"/>
        </c:scaling>
        <c:axPos val="l"/>
        <c:numFmt formatCode="General" sourceLinked="1"/>
        <c:tickLblPos val="nextTo"/>
        <c:crossAx val="116670848"/>
        <c:crosses val="autoZero"/>
        <c:crossBetween val="between"/>
      </c:valAx>
      <c:spPr>
        <a:noFill/>
        <a:ln w="25403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3553768279636313"/>
          <c:y val="3.7901146142946686E-2"/>
          <c:w val="0.83240425378604121"/>
          <c:h val="0.5791472732575102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разница между смертностью мужчин и женщин среди сельского населения</c:v>
                </c:pt>
              </c:strCache>
            </c:strRef>
          </c:tx>
          <c:spPr>
            <a:solidFill>
              <a:srgbClr val="0000CC"/>
            </a:solidFill>
          </c:spPr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1.9281095847155677E-2"/>
                  <c:y val="-3.507436570428700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 dirty="0"/>
                      <a:t>1,3</a:t>
                    </a: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1.6771487462862975E-2"/>
                  <c:y val="-6.173271853967881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 dirty="0"/>
                      <a:t>2,55</a:t>
                    </a:r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0"/>
                  <c:y val="-3.367239193073386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 dirty="0"/>
                      <a:t>2,7</a:t>
                    </a:r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-1.5246806784420879E-3"/>
                  <c:y val="-3.647842459162835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1.5246806784420879E-3"/>
                  <c:y val="-3.928445725252283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Лист1!$B$1:$D$1</c:f>
              <c:strCache>
                <c:ptCount val="3"/>
                <c:pt idx="0">
                  <c:v>Страны ЕС</c:v>
                </c:pt>
                <c:pt idx="1">
                  <c:v>Татарстан</c:v>
                </c:pt>
                <c:pt idx="2">
                  <c:v>Россия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1.3</c:v>
                </c:pt>
                <c:pt idx="1">
                  <c:v>2.5499999999999998</c:v>
                </c:pt>
                <c:pt idx="2">
                  <c:v>2.7</c:v>
                </c:pt>
              </c:numCache>
            </c:numRef>
          </c:val>
        </c:ser>
        <c:dLbls/>
        <c:shape val="box"/>
        <c:axId val="116785920"/>
        <c:axId val="116787456"/>
        <c:axId val="0"/>
      </c:bar3DChart>
      <c:catAx>
        <c:axId val="116785920"/>
        <c:scaling>
          <c:orientation val="minMax"/>
        </c:scaling>
        <c:delete val="1"/>
        <c:axPos val="b"/>
        <c:tickLblPos val="none"/>
        <c:crossAx val="116787456"/>
        <c:crosses val="autoZero"/>
        <c:auto val="1"/>
        <c:lblAlgn val="ctr"/>
        <c:lblOffset val="100"/>
      </c:catAx>
      <c:valAx>
        <c:axId val="116787456"/>
        <c:scaling>
          <c:orientation val="minMax"/>
        </c:scaling>
        <c:axPos val="l"/>
        <c:numFmt formatCode="General" sourceLinked="1"/>
        <c:tickLblPos val="nextTo"/>
        <c:crossAx val="116785920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</c:chart>
  <c:txPr>
    <a:bodyPr/>
    <a:lstStyle/>
    <a:p>
      <a:pPr>
        <a:defRPr sz="1797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6.1957128325727681E-2"/>
          <c:y val="3.9909017723946179E-2"/>
          <c:w val="0.90011721119478894"/>
          <c:h val="0.8457395052424509"/>
        </c:manualLayout>
      </c:layout>
      <c:lineChart>
        <c:grouping val="standard"/>
        <c:ser>
          <c:idx val="0"/>
          <c:order val="0"/>
          <c:spPr>
            <a:ln w="47625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chemeClr val="bg1"/>
              </a:solidFill>
              <a:ln w="22225"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marker>
          <c:dLbls>
            <c:dLbl>
              <c:idx val="0"/>
              <c:layout>
                <c:manualLayout>
                  <c:x val="-3.5555306699515669E-2"/>
                  <c:y val="5.8049480325739866E-2"/>
                </c:manualLayout>
              </c:layout>
              <c:showVal val="1"/>
            </c:dLbl>
            <c:dLbl>
              <c:idx val="1"/>
              <c:layout>
                <c:manualLayout>
                  <c:x val="-4.7407075599354219E-2"/>
                  <c:y val="6.5305665366457336E-2"/>
                </c:manualLayout>
              </c:layout>
              <c:showVal val="1"/>
            </c:dLbl>
            <c:dLbl>
              <c:idx val="2"/>
              <c:layout>
                <c:manualLayout>
                  <c:x val="-1.1851768899838567E-2"/>
                  <c:y val="-5.4421387805381152E-2"/>
                </c:manualLayout>
              </c:layout>
              <c:showVal val="1"/>
            </c:dLbl>
            <c:dLbl>
              <c:idx val="3"/>
              <c:layout>
                <c:manualLayout>
                  <c:x val="-7.1110613399031387E-3"/>
                  <c:y val="-3.6280925203587361E-2"/>
                </c:manualLayout>
              </c:layout>
              <c:showVal val="1"/>
            </c:dLbl>
            <c:dLbl>
              <c:idx val="4"/>
              <c:layout>
                <c:manualLayout>
                  <c:x val="-2.3703537799677123E-3"/>
                  <c:y val="-5.0793295285022425E-2"/>
                </c:manualLayout>
              </c:layout>
              <c:showVal val="1"/>
            </c:dLbl>
            <c:dLbl>
              <c:idx val="5"/>
              <c:layout>
                <c:manualLayout>
                  <c:x val="-1.1851768899838567E-2"/>
                  <c:y val="-3.2652832683228702E-2"/>
                </c:manualLayout>
              </c:layout>
              <c:showVal val="1"/>
            </c:dLbl>
            <c:dLbl>
              <c:idx val="6"/>
              <c:layout>
                <c:manualLayout>
                  <c:x val="-7.1110613399031387E-3"/>
                  <c:y val="-4.353711024430489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Arial Narrow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'Млад-я смертсность'!$F$4:$L$4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'Млад-я смертсность'!$F$5:$L$5</c:f>
              <c:numCache>
                <c:formatCode>General</c:formatCode>
                <c:ptCount val="7"/>
                <c:pt idx="0">
                  <c:v>8</c:v>
                </c:pt>
                <c:pt idx="1">
                  <c:v>8.2000000000000011</c:v>
                </c:pt>
                <c:pt idx="2">
                  <c:v>7.8</c:v>
                </c:pt>
                <c:pt idx="3">
                  <c:v>6</c:v>
                </c:pt>
                <c:pt idx="4">
                  <c:v>5.9</c:v>
                </c:pt>
                <c:pt idx="5">
                  <c:v>5.3</c:v>
                </c:pt>
                <c:pt idx="6">
                  <c:v>4.9000000000000004</c:v>
                </c:pt>
              </c:numCache>
            </c:numRef>
          </c:val>
        </c:ser>
        <c:dLbls/>
        <c:marker val="1"/>
        <c:axId val="49739264"/>
        <c:axId val="75653504"/>
      </c:lineChart>
      <c:catAx>
        <c:axId val="49739264"/>
        <c:scaling>
          <c:orientation val="minMax"/>
        </c:scaling>
        <c:axPos val="b"/>
        <c:minorGridlines/>
        <c:numFmt formatCode="General" sourceLinked="1"/>
        <c:tickLblPos val="nextTo"/>
        <c:txPr>
          <a:bodyPr/>
          <a:lstStyle/>
          <a:p>
            <a:pPr>
              <a:defRPr sz="1400" b="1">
                <a:latin typeface="Arial Narrow" pitchFamily="34" charset="0"/>
              </a:defRPr>
            </a:pPr>
            <a:endParaRPr lang="ru-RU"/>
          </a:p>
        </c:txPr>
        <c:crossAx val="75653504"/>
        <c:crosses val="autoZero"/>
        <c:auto val="1"/>
        <c:lblAlgn val="ctr"/>
        <c:lblOffset val="100"/>
      </c:catAx>
      <c:valAx>
        <c:axId val="75653504"/>
        <c:scaling>
          <c:orientation val="minMax"/>
          <c:max val="10"/>
          <c:min val="4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>
                <a:latin typeface="Arial Narrow" pitchFamily="34" charset="0"/>
              </a:defRPr>
            </a:pPr>
            <a:endParaRPr lang="ru-RU"/>
          </a:p>
        </c:txPr>
        <c:crossAx val="49739264"/>
        <c:crosses val="autoZero"/>
        <c:crossBetween val="between"/>
        <c:majorUnit val="2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9.2718098474618996E-2"/>
          <c:y val="7.4304119622500137E-2"/>
          <c:w val="0.84875189245880844"/>
          <c:h val="0.81290218634142952"/>
        </c:manualLayout>
      </c:layout>
      <c:area3DChart>
        <c:grouping val="standard"/>
        <c:ser>
          <c:idx val="0"/>
          <c:order val="0"/>
          <c:spPr>
            <a:solidFill>
              <a:srgbClr val="C00000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3.4858449990201198E-3"/>
                  <c:y val="-6.2462592435935223E-2"/>
                </c:manualLayout>
              </c:layout>
              <c:showVal val="1"/>
            </c:dLbl>
            <c:dLbl>
              <c:idx val="1"/>
              <c:layout>
                <c:manualLayout>
                  <c:x val="6.9716899980402473E-3"/>
                  <c:y val="-0.1009011108580491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0.11531555526634189"/>
                </c:manualLayout>
              </c:layout>
              <c:showVal val="1"/>
            </c:dLbl>
            <c:dLbl>
              <c:idx val="3"/>
              <c:layout>
                <c:manualLayout>
                  <c:x val="1.0457534997060368E-2"/>
                  <c:y val="-9.1291481252520609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9.1291481252520609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0.12012037006910614"/>
                </c:manualLayout>
              </c:layout>
              <c:showVal val="1"/>
            </c:dLbl>
            <c:dLbl>
              <c:idx val="6"/>
              <c:layout>
                <c:manualLayout>
                  <c:x val="-1.7429224995100603E-2"/>
                  <c:y val="-0.15375407368845581"/>
                </c:manualLayout>
              </c:layout>
              <c:showVal val="1"/>
            </c:dLbl>
            <c:dLbl>
              <c:idx val="7"/>
              <c:layout>
                <c:manualLayout>
                  <c:x val="-6.9716899980402473E-3"/>
                  <c:y val="-0.25465518454650471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numRef>
              <c:f>Лист3!$G$7:$N$7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Лист3!$G$8:$N$8</c:f>
              <c:numCache>
                <c:formatCode>General</c:formatCode>
                <c:ptCount val="8"/>
                <c:pt idx="0">
                  <c:v>3.21</c:v>
                </c:pt>
                <c:pt idx="1">
                  <c:v>3.53</c:v>
                </c:pt>
                <c:pt idx="2">
                  <c:v>3.54</c:v>
                </c:pt>
                <c:pt idx="3">
                  <c:v>3.3899999999999997</c:v>
                </c:pt>
                <c:pt idx="4">
                  <c:v>3.58</c:v>
                </c:pt>
                <c:pt idx="5">
                  <c:v>3.75</c:v>
                </c:pt>
                <c:pt idx="6">
                  <c:v>4.13</c:v>
                </c:pt>
                <c:pt idx="7">
                  <c:v>4.9300000000000024</c:v>
                </c:pt>
              </c:numCache>
            </c:numRef>
          </c:val>
        </c:ser>
        <c:dLbls/>
        <c:axId val="77166848"/>
        <c:axId val="76083200"/>
        <c:axId val="75576192"/>
      </c:area3DChart>
      <c:catAx>
        <c:axId val="771668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6083200"/>
        <c:crosses val="autoZero"/>
        <c:auto val="1"/>
        <c:lblAlgn val="ctr"/>
        <c:lblOffset val="100"/>
      </c:catAx>
      <c:valAx>
        <c:axId val="76083200"/>
        <c:scaling>
          <c:orientation val="minMax"/>
          <c:min val="3"/>
        </c:scaling>
        <c:axPos val="l"/>
        <c:majorGridlines/>
        <c:numFmt formatCode="General" sourceLinked="1"/>
        <c:tickLblPos val="none"/>
        <c:crossAx val="77166848"/>
        <c:crosses val="autoZero"/>
        <c:crossBetween val="midCat"/>
      </c:valAx>
      <c:serAx>
        <c:axId val="75576192"/>
        <c:scaling>
          <c:orientation val="minMax"/>
        </c:scaling>
        <c:delete val="1"/>
        <c:axPos val="b"/>
        <c:tickLblPos val="none"/>
        <c:crossAx val="76083200"/>
        <c:crosses val="autoZero"/>
      </c:serAx>
    </c:plotArea>
    <c:plotVisOnly val="1"/>
    <c:dispBlanksAs val="zero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area3DChart>
        <c:grouping val="standard"/>
        <c:ser>
          <c:idx val="0"/>
          <c:order val="0"/>
          <c:spPr>
            <a:solidFill>
              <a:srgbClr val="00B050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1.0884327311434027E-2"/>
                  <c:y val="-0.12513437590461637"/>
                </c:manualLayout>
              </c:layout>
              <c:showVal val="1"/>
            </c:dLbl>
            <c:dLbl>
              <c:idx val="1"/>
              <c:layout>
                <c:manualLayout>
                  <c:x val="-1.0884327311434037E-2"/>
                  <c:y val="-0.10787446198673845"/>
                </c:manualLayout>
              </c:layout>
              <c:showVal val="1"/>
            </c:dLbl>
            <c:dLbl>
              <c:idx val="2"/>
              <c:layout>
                <c:manualLayout>
                  <c:x val="-2.1768654622868044E-2"/>
                  <c:y val="-9.0614548068860323E-2"/>
                </c:manualLayout>
              </c:layout>
              <c:showVal val="1"/>
            </c:dLbl>
            <c:dLbl>
              <c:idx val="3"/>
              <c:layout>
                <c:manualLayout>
                  <c:x val="-1.4512436415245371E-2"/>
                  <c:y val="-4.7464763274164885E-2"/>
                </c:manualLayout>
              </c:layout>
              <c:showVal val="1"/>
            </c:dLbl>
            <c:dLbl>
              <c:idx val="4"/>
              <c:layout>
                <c:manualLayout>
                  <c:x val="-3.6281091038113458E-3"/>
                  <c:y val="-3.4519827835756287E-2"/>
                </c:manualLayout>
              </c:layout>
              <c:showVal val="1"/>
            </c:dLbl>
            <c:dLbl>
              <c:idx val="5"/>
              <c:layout>
                <c:manualLayout>
                  <c:x val="-1.4512436415245371E-2"/>
                  <c:y val="-1.7259913917878136E-2"/>
                </c:manualLayout>
              </c:layout>
              <c:showVal val="1"/>
            </c:dLbl>
            <c:dLbl>
              <c:idx val="6"/>
              <c:layout>
                <c:manualLayout>
                  <c:x val="-7.2562182076226917E-3"/>
                  <c:y val="-1.2944935438408614E-2"/>
                </c:manualLayout>
              </c:layout>
              <c:showVal val="1"/>
            </c:dLbl>
            <c:dLbl>
              <c:idx val="7"/>
              <c:layout>
                <c:manualLayout>
                  <c:x val="-2.1768654622868044E-2"/>
                  <c:y val="-3.0204849356286749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Лист2!$G$5:$N$5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Лист2!$G$6:$N$6</c:f>
              <c:numCache>
                <c:formatCode>General</c:formatCode>
                <c:ptCount val="8"/>
                <c:pt idx="0">
                  <c:v>2.3299999999999987</c:v>
                </c:pt>
                <c:pt idx="1">
                  <c:v>2.3099999999999987</c:v>
                </c:pt>
                <c:pt idx="2">
                  <c:v>2.2000000000000002</c:v>
                </c:pt>
                <c:pt idx="3">
                  <c:v>1.9400000000000006</c:v>
                </c:pt>
                <c:pt idx="4">
                  <c:v>1.79</c:v>
                </c:pt>
                <c:pt idx="5">
                  <c:v>1.6900000000000006</c:v>
                </c:pt>
                <c:pt idx="6">
                  <c:v>1.6500000000000001</c:v>
                </c:pt>
                <c:pt idx="7">
                  <c:v>1.35</c:v>
                </c:pt>
              </c:numCache>
            </c:numRef>
          </c:val>
        </c:ser>
        <c:dLbls/>
        <c:axId val="77193984"/>
        <c:axId val="77195520"/>
        <c:axId val="75577984"/>
      </c:area3DChart>
      <c:catAx>
        <c:axId val="771939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7195520"/>
        <c:crosses val="autoZero"/>
        <c:auto val="1"/>
        <c:lblAlgn val="ctr"/>
        <c:lblOffset val="100"/>
      </c:catAx>
      <c:valAx>
        <c:axId val="77195520"/>
        <c:scaling>
          <c:orientation val="minMax"/>
          <c:max val="2.5"/>
          <c:min val="1.3"/>
        </c:scaling>
        <c:axPos val="l"/>
        <c:majorGridlines/>
        <c:numFmt formatCode="General" sourceLinked="1"/>
        <c:tickLblPos val="none"/>
        <c:crossAx val="77193984"/>
        <c:crosses val="autoZero"/>
        <c:crossBetween val="midCat"/>
      </c:valAx>
      <c:serAx>
        <c:axId val="75577984"/>
        <c:scaling>
          <c:orientation val="minMax"/>
        </c:scaling>
        <c:delete val="1"/>
        <c:axPos val="b"/>
        <c:tickLblPos val="none"/>
        <c:crossAx val="77195520"/>
        <c:crosses val="autoZero"/>
      </c:serAx>
    </c:plotArea>
    <c:plotVisOnly val="1"/>
    <c:dispBlanksAs val="zero"/>
  </c:chart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gif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0.08437</cdr:x>
      <cdr:y>0.79287</cdr:y>
    </cdr:from>
    <cdr:to>
      <cdr:x>0.9772</cdr:x>
      <cdr:y>0.93244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7018" y="4110831"/>
          <a:ext cx="3672408" cy="723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2200" b="1" dirty="0" smtClean="0">
              <a:solidFill>
                <a:srgbClr val="009644"/>
              </a:solidFill>
              <a:latin typeface="+mj-lt"/>
            </a:rPr>
            <a:t>среди мужчин и женщин</a:t>
          </a:r>
          <a:endParaRPr lang="ru-RU" sz="2200" b="1" dirty="0">
            <a:solidFill>
              <a:srgbClr val="009644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0.23728</cdr:x>
      <cdr:y>0.66216</cdr:y>
    </cdr:from>
    <cdr:to>
      <cdr:x>0.37595</cdr:x>
      <cdr:y>0.73435</cdr:y>
    </cdr:to>
    <cdr:pic>
      <cdr:nvPicPr>
        <cdr:cNvPr id="4" name="Picture 9" descr="&amp;Kcy;&amp;acy;&amp;rcy;&amp;tcy;&amp;icy;&amp;ncy;&amp;kcy;&amp;acy; 26 &amp;icy;&amp;zcy; 59075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000102" y="3500449"/>
          <a:ext cx="584462" cy="38160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0.16394</cdr:x>
      <cdr:y>0.77271</cdr:y>
    </cdr:from>
    <cdr:to>
      <cdr:x>0.95217</cdr:x>
      <cdr:y>0.94445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7743" y="3895948"/>
          <a:ext cx="3354772" cy="865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2200" b="1" dirty="0" smtClean="0">
              <a:solidFill>
                <a:srgbClr val="009644"/>
              </a:solidFill>
            </a:rPr>
            <a:t>среди городских и сельских жителей</a:t>
          </a:r>
          <a:endParaRPr lang="ru-RU" sz="2200" b="1" dirty="0">
            <a:solidFill>
              <a:srgbClr val="009644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711"/>
            <a:ext cx="2946400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711"/>
            <a:ext cx="2946400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1D2284F-731E-483F-8F1F-3BDABE1EE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32470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951"/>
            <a:ext cx="5438775" cy="4466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711"/>
            <a:ext cx="2946400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711"/>
            <a:ext cx="2946400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B9C3D9-6FDD-4D52-95E8-AD8673362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78484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6803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5039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8597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3581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1992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ts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4145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7500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884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1226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5075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3996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i="1" u="sng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315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5836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4562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338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196" name="Номер слайда 3"/>
          <p:cNvSpPr txBox="1">
            <a:spLocks noGrp="1"/>
          </p:cNvSpPr>
          <p:nvPr/>
        </p:nvSpPr>
        <p:spPr bwMode="auto">
          <a:xfrm>
            <a:off x="3849728" y="9428959"/>
            <a:ext cx="2946351" cy="49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1EDD72A-939F-4605-B8BF-A3D34CD28FD5}" type="slidenum">
              <a:rPr lang="de-DE" sz="1200">
                <a:solidFill>
                  <a:srgbClr val="000000"/>
                </a:solidFill>
              </a:rPr>
              <a:pPr algn="r" eaLnBrk="1" hangingPunct="1"/>
              <a:t>12</a:t>
            </a:fld>
            <a:endParaRPr lang="de-D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0647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8891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34D332F6-EEC0-423E-872E-76768B5C2D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5340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34D332F6-EEC0-423E-872E-76768B5C2D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695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34D332F6-EEC0-423E-872E-76768B5C2D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4783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C:\Documents and Settings\Администратор\Рабочий стол\обложка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6350" y="15875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1547664" y="44624"/>
            <a:ext cx="6512511" cy="1143000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34D332F6-EEC0-423E-872E-76768B5C2D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847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34D332F6-EEC0-423E-872E-76768B5C2D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552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34D332F6-EEC0-423E-872E-76768B5C2D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552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34D332F6-EEC0-423E-872E-76768B5C2D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4295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34D332F6-EEC0-423E-872E-76768B5C2D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1423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34D332F6-EEC0-423E-872E-76768B5C2D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1226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34D332F6-EEC0-423E-872E-76768B5C2D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2676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34D332F6-EEC0-423E-872E-76768B5C2D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84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34D332F6-EEC0-423E-872E-76768B5C2D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9262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34D332F6-EEC0-423E-872E-76768B5C2D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394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34D332F6-EEC0-423E-872E-76768B5C2D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470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34D332F6-EEC0-423E-872E-76768B5C2D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9284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34D332F6-EEC0-423E-872E-76768B5C2D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9649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86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5" r:id="rId13"/>
    <p:sldLayoutId id="2147483766" r:id="rId14"/>
    <p:sldLayoutId id="2147483763" r:id="rId15"/>
    <p:sldLayoutId id="2147483764" r:id="rId16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3.xml"/><Relationship Id="rId7" Type="http://schemas.openxmlformats.org/officeDocument/2006/relationships/image" Target="../media/image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chart" Target="../charts/chart7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7.xml"/><Relationship Id="rId7" Type="http://schemas.openxmlformats.org/officeDocument/2006/relationships/chart" Target="../charts/chart10.xml"/><Relationship Id="rId2" Type="http://schemas.openxmlformats.org/officeDocument/2006/relationships/tags" Target="../tags/tag14.xml"/><Relationship Id="rId1" Type="http://schemas.openxmlformats.org/officeDocument/2006/relationships/vmlDrawing" Target="../drawings/vmlDrawing5.v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10" Type="http://schemas.openxmlformats.org/officeDocument/2006/relationships/oleObject" Target="../embeddings/_____Microsoft_Office_Excel_97-20032.xls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microsoft.com/office/2007/relationships/hdphoto" Target="../media/hdphoto4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openxmlformats.org/officeDocument/2006/relationships/tags" Target="../tags/tag7.xml"/><Relationship Id="rId10" Type="http://schemas.openxmlformats.org/officeDocument/2006/relationships/image" Target="../media/image3.png"/><Relationship Id="rId4" Type="http://schemas.openxmlformats.org/officeDocument/2006/relationships/tags" Target="../tags/tag6.xml"/><Relationship Id="rId9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0.xml"/><Relationship Id="rId7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chart" Target="../charts/chart4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685837" y="1556792"/>
            <a:ext cx="7702871" cy="37856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9644"/>
                </a:solidFill>
                <a:latin typeface="Arial Narrow" pitchFamily="34" charset="0"/>
              </a:rPr>
              <a:t>ДЕМОГРАФИЧЕСКАЯ СИТУАЦИЯ В РЕСПУБЛИКЕ ТАТАРСТАН 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rgbClr val="009644"/>
                </a:solidFill>
                <a:latin typeface="Arial Narrow" pitchFamily="34" charset="0"/>
              </a:rPr>
              <a:t>ЗА </a:t>
            </a:r>
            <a:r>
              <a:rPr lang="en-US" sz="4000" b="1" dirty="0" smtClean="0">
                <a:solidFill>
                  <a:srgbClr val="009644"/>
                </a:solidFill>
                <a:latin typeface="Arial Narrow" pitchFamily="34" charset="0"/>
              </a:rPr>
              <a:t>I</a:t>
            </a:r>
            <a:r>
              <a:rPr lang="ru-RU" sz="4000" b="1" dirty="0" smtClean="0">
                <a:solidFill>
                  <a:srgbClr val="009644"/>
                </a:solidFill>
                <a:latin typeface="Arial Narrow" pitchFamily="34" charset="0"/>
              </a:rPr>
              <a:t> ПОЛУГОДИЕ 2012 ГОДА И СТРАТЕГИЧЕСКИЕ </a:t>
            </a:r>
            <a:r>
              <a:rPr lang="ru-RU" sz="4000" b="1" dirty="0">
                <a:solidFill>
                  <a:srgbClr val="009644"/>
                </a:solidFill>
                <a:latin typeface="Arial Narrow" pitchFamily="34" charset="0"/>
              </a:rPr>
              <a:t>Н</a:t>
            </a:r>
            <a:r>
              <a:rPr lang="ru-RU" sz="4000" b="1" dirty="0" smtClean="0">
                <a:solidFill>
                  <a:srgbClr val="009644"/>
                </a:solidFill>
                <a:latin typeface="Arial Narrow" pitchFamily="34" charset="0"/>
              </a:rPr>
              <a:t>АПРАВЛЕНИЯ СНИЖЕНИЯ СМЕРТНОСТИ НАСЕЛЕНИЯ </a:t>
            </a:r>
          </a:p>
        </p:txBody>
      </p:sp>
      <p:sp>
        <p:nvSpPr>
          <p:cNvPr id="4101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endParaRPr lang="ru-RU" sz="1800">
              <a:latin typeface="Tahoma" pitchFamily="34" charset="0"/>
            </a:endParaRP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323850" y="188913"/>
            <a:ext cx="8424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Tahoma" pitchFamily="34" charset="0"/>
              </a:rPr>
              <a:t>        </a:t>
            </a:r>
            <a:r>
              <a:rPr lang="ru-RU" sz="1800" dirty="0" smtClean="0">
                <a:solidFill>
                  <a:schemeClr val="bg1"/>
                </a:solidFill>
                <a:latin typeface="Tahoma" pitchFamily="34" charset="0"/>
              </a:rPr>
              <a:t>МИНИСТЕРСТВО ЗДРАВООХРАНЕНИЯ РЕСПУБЛИКИ ТАТАРСТАН</a:t>
            </a:r>
            <a:endParaRPr lang="ru-RU" sz="18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2363404" y="836712"/>
            <a:ext cx="4080803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9644"/>
                </a:solidFill>
                <a:latin typeface="Tahoma" pitchFamily="34" charset="0"/>
              </a:rPr>
              <a:t>www.minzdrav.tatar.ru</a:t>
            </a:r>
            <a:endParaRPr lang="ru-RU" sz="2400" b="1" dirty="0">
              <a:solidFill>
                <a:srgbClr val="009644"/>
              </a:solidFill>
              <a:latin typeface="Tahoma" pitchFamily="34" charset="0"/>
            </a:endParaRPr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551377" y="1556792"/>
            <a:ext cx="7704855" cy="3868531"/>
          </a:xfrm>
          <a:prstGeom prst="rect">
            <a:avLst/>
          </a:prstGeom>
          <a:noFill/>
          <a:ln w="28575">
            <a:solidFill>
              <a:srgbClr val="00964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05" name="Picture 10" descr="логотип мз рт англ копи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9312" y="692696"/>
            <a:ext cx="7651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692696"/>
            <a:ext cx="8928992" cy="5832648"/>
          </a:xfrm>
          <a:prstGeom prst="rect">
            <a:avLst/>
          </a:prstGeom>
          <a:noFill/>
          <a:ln>
            <a:solidFill>
              <a:srgbClr val="009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788023" y="5517232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Министр здравоохранения Республики Татарстан</a:t>
            </a:r>
          </a:p>
          <a:p>
            <a:r>
              <a:rPr lang="ru-RU" sz="1800" b="1" dirty="0" err="1" smtClean="0"/>
              <a:t>А.З.Фаррахов</a:t>
            </a:r>
            <a:endParaRPr lang="ru-RU" sz="18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74DF74-988C-420F-861E-17B7198AD179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8"/>
          <p:cNvSpPr>
            <a:spLocks noGrp="1"/>
          </p:cNvSpPr>
          <p:nvPr>
            <p:ph type="title"/>
          </p:nvPr>
        </p:nvSpPr>
        <p:spPr>
          <a:xfrm>
            <a:off x="179512" y="333376"/>
            <a:ext cx="8964488" cy="10066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1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Структура смертности населения </a:t>
            </a:r>
            <a:br>
              <a:rPr lang="ru-RU" sz="31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Республики Татарстан в 2011 г. </a:t>
            </a:r>
            <a:r>
              <a:rPr lang="en-US" sz="28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8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в %</a:t>
            </a:r>
            <a:r>
              <a:rPr lang="en-US" sz="28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8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1026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72739930"/>
              </p:ext>
            </p:extLst>
          </p:nvPr>
        </p:nvGraphicFramePr>
        <p:xfrm>
          <a:off x="611560" y="1556792"/>
          <a:ext cx="8132390" cy="5102771"/>
        </p:xfrm>
        <a:graphic>
          <a:graphicData uri="http://schemas.openxmlformats.org/presentationml/2006/ole">
            <p:oleObj spid="_x0000_s32868" r:id="rId3" imgW="9144793" imgH="5785605" progId="Excel.Chart.8">
              <p:embed/>
            </p:oleObj>
          </a:graphicData>
        </a:graphic>
      </p:graphicFrame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ЗДРАВООХРАНЕНИЕ РЕСПУБЛИКИ ТАТАРСТАН - </a:t>
            </a:r>
            <a:r>
              <a:rPr lang="ru-RU" sz="1200" dirty="0" smtClean="0">
                <a:solidFill>
                  <a:schemeClr val="bg1"/>
                </a:solidFill>
              </a:rPr>
              <a:t>2012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C5D86C-2E89-429F-8931-460C57C10BB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6676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25843843"/>
              </p:ext>
            </p:extLst>
          </p:nvPr>
        </p:nvGraphicFramePr>
        <p:xfrm>
          <a:off x="719572" y="1468027"/>
          <a:ext cx="7704855" cy="5180196"/>
        </p:xfrm>
        <a:graphic>
          <a:graphicData uri="http://schemas.openxmlformats.org/presentationml/2006/ole">
            <p:oleObj spid="_x0000_s33859" name="Диаграмма" r:id="rId3" imgW="5581757" imgH="3752730" progId="MSGraph.Chart.8">
              <p:embed followColorScheme="full"/>
            </p:oleObj>
          </a:graphicData>
        </a:graphic>
      </p:graphicFrame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97160" y="269776"/>
            <a:ext cx="8805664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Статистика основных показателей аварийности </a:t>
            </a:r>
            <a:r>
              <a:rPr lang="ru-RU" sz="28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800" b="1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РТ за 6 месяцев </a:t>
            </a:r>
            <a:r>
              <a:rPr lang="ru-RU" sz="28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2011-2012гг.</a:t>
            </a:r>
            <a:endParaRPr lang="ru-RU" sz="2800" b="1" dirty="0">
              <a:solidFill>
                <a:srgbClr val="00964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2267744" y="2438400"/>
            <a:ext cx="990600" cy="457200"/>
          </a:xfrm>
          <a:prstGeom prst="ellipse">
            <a:avLst/>
          </a:prstGeom>
          <a:solidFill>
            <a:srgbClr val="FF0000">
              <a:alpha val="35001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+ 8,8%</a:t>
            </a: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4499992" y="1412776"/>
            <a:ext cx="1062608" cy="457200"/>
          </a:xfrm>
          <a:prstGeom prst="ellipse">
            <a:avLst/>
          </a:prstGeom>
          <a:solidFill>
            <a:srgbClr val="FF0000">
              <a:alpha val="35001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+10,5%</a:t>
            </a: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6255884" y="4581128"/>
            <a:ext cx="990600" cy="457200"/>
          </a:xfrm>
          <a:prstGeom prst="ellipse">
            <a:avLst/>
          </a:prstGeom>
          <a:solidFill>
            <a:srgbClr val="FF0000">
              <a:alpha val="35001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+6,2%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ЗДРАВООХРАНЕНИЕ РЕСПУБЛИКИ ТАТАРСТАН - </a:t>
            </a:r>
            <a:r>
              <a:rPr lang="ru-RU" sz="1200" dirty="0" smtClean="0">
                <a:solidFill>
                  <a:schemeClr val="bg1"/>
                </a:solidFill>
              </a:rPr>
              <a:t>2012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FE0BDD0-B2DE-4AB4-844B-3D6D912D504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4414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Ильдар Аюпов\Desktop\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5425" y="3446463"/>
            <a:ext cx="475138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2032000" y="750888"/>
            <a:ext cx="1841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2000" b="1">
              <a:solidFill>
                <a:srgbClr val="000000"/>
              </a:solidFill>
            </a:endParaRPr>
          </a:p>
        </p:txBody>
      </p:sp>
      <p:sp>
        <p:nvSpPr>
          <p:cNvPr id="183303" name="Прямоугольник 18"/>
          <p:cNvSpPr>
            <a:spLocks noChangeArrowheads="1"/>
          </p:cNvSpPr>
          <p:nvPr/>
        </p:nvSpPr>
        <p:spPr bwMode="auto">
          <a:xfrm>
            <a:off x="1052513" y="1677988"/>
            <a:ext cx="619125" cy="13081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rgbClr val="336699"/>
            </a:solidFill>
            <a:round/>
            <a:headEnd/>
            <a:tailEnd/>
          </a:ln>
        </p:spPr>
        <p:txBody>
          <a:bodyPr wrap="none" lIns="90000" tIns="46800" rIns="90000" bIns="46800" anchor="ctr">
            <a:scene3d>
              <a:camera prst="perspectiveContrastingRightFacing"/>
              <a:lightRig rig="threePt" dir="t"/>
            </a:scene3d>
          </a:bodyPr>
          <a:lstStyle/>
          <a:p>
            <a:pPr>
              <a:defRPr/>
            </a:pPr>
            <a:endParaRPr lang="ru-RU" sz="11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3304" name="Прямоугольник 19"/>
          <p:cNvSpPr>
            <a:spLocks noChangeArrowheads="1"/>
          </p:cNvSpPr>
          <p:nvPr/>
        </p:nvSpPr>
        <p:spPr bwMode="auto">
          <a:xfrm>
            <a:off x="411163" y="2014538"/>
            <a:ext cx="620712" cy="9715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folHlink"/>
            </a:solidFill>
            <a:round/>
            <a:headEnd/>
            <a:tailEnd/>
          </a:ln>
        </p:spPr>
        <p:txBody>
          <a:bodyPr wrap="none" lIns="90000" tIns="46800" rIns="90000" bIns="46800" anchor="ctr">
            <a:scene3d>
              <a:camera prst="perspectiveContrastingRightFacing"/>
              <a:lightRig rig="threePt" dir="t"/>
            </a:scene3d>
          </a:bodyPr>
          <a:lstStyle/>
          <a:p>
            <a:pPr>
              <a:defRPr/>
            </a:pPr>
            <a:endParaRPr lang="ru-RU" sz="11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9" name="TextBox 20"/>
          <p:cNvSpPr txBox="1">
            <a:spLocks noChangeArrowheads="1"/>
          </p:cNvSpPr>
          <p:nvPr/>
        </p:nvSpPr>
        <p:spPr bwMode="auto">
          <a:xfrm>
            <a:off x="809625" y="3054350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3366"/>
                </a:solidFill>
              </a:rPr>
              <a:t>200</a:t>
            </a:r>
            <a:r>
              <a:rPr lang="ru-RU" sz="2000" b="1">
                <a:solidFill>
                  <a:srgbClr val="003366"/>
                </a:solidFill>
              </a:rPr>
              <a:t>7</a:t>
            </a:r>
          </a:p>
        </p:txBody>
      </p:sp>
      <p:sp>
        <p:nvSpPr>
          <p:cNvPr id="3080" name="TextBox 21"/>
          <p:cNvSpPr txBox="1">
            <a:spLocks noChangeArrowheads="1"/>
          </p:cNvSpPr>
          <p:nvPr/>
        </p:nvSpPr>
        <p:spPr bwMode="auto">
          <a:xfrm>
            <a:off x="1158875" y="1430338"/>
            <a:ext cx="631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003366"/>
                </a:solidFill>
              </a:rPr>
              <a:t>304,4</a:t>
            </a:r>
          </a:p>
        </p:txBody>
      </p:sp>
      <p:sp>
        <p:nvSpPr>
          <p:cNvPr id="3081" name="TextBox 22"/>
          <p:cNvSpPr txBox="1">
            <a:spLocks noChangeArrowheads="1"/>
          </p:cNvSpPr>
          <p:nvPr/>
        </p:nvSpPr>
        <p:spPr bwMode="auto">
          <a:xfrm>
            <a:off x="395288" y="1727200"/>
            <a:ext cx="631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003366"/>
                </a:solidFill>
              </a:rPr>
              <a:t>175,5</a:t>
            </a:r>
          </a:p>
        </p:txBody>
      </p:sp>
      <p:sp>
        <p:nvSpPr>
          <p:cNvPr id="183308" name="Прямоугольник 23"/>
          <p:cNvSpPr>
            <a:spLocks noChangeArrowheads="1"/>
          </p:cNvSpPr>
          <p:nvPr/>
        </p:nvSpPr>
        <p:spPr bwMode="auto">
          <a:xfrm>
            <a:off x="2644775" y="1370013"/>
            <a:ext cx="620713" cy="1616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rgbClr val="336699"/>
            </a:solidFill>
            <a:round/>
            <a:headEnd/>
            <a:tailEnd/>
          </a:ln>
        </p:spPr>
        <p:txBody>
          <a:bodyPr wrap="none" lIns="90000" tIns="46800" rIns="90000" bIns="46800" anchor="ctr">
            <a:scene3d>
              <a:camera prst="perspectiveContrastingRightFacing"/>
              <a:lightRig rig="threePt" dir="t"/>
            </a:scene3d>
          </a:bodyPr>
          <a:lstStyle/>
          <a:p>
            <a:pPr>
              <a:defRPr/>
            </a:pPr>
            <a:endParaRPr lang="ru-RU" sz="11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3309" name="Прямоугольник 24"/>
          <p:cNvSpPr>
            <a:spLocks noChangeArrowheads="1"/>
          </p:cNvSpPr>
          <p:nvPr/>
        </p:nvSpPr>
        <p:spPr bwMode="auto">
          <a:xfrm>
            <a:off x="2003425" y="2009775"/>
            <a:ext cx="620713" cy="9763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folHlink"/>
            </a:solidFill>
            <a:round/>
            <a:headEnd/>
            <a:tailEnd/>
          </a:ln>
        </p:spPr>
        <p:txBody>
          <a:bodyPr wrap="none" lIns="90000" tIns="46800" rIns="90000" bIns="46800" anchor="ctr">
            <a:scene3d>
              <a:camera prst="perspectiveContrastingRightFacing"/>
              <a:lightRig rig="threePt" dir="t"/>
            </a:scene3d>
          </a:bodyPr>
          <a:lstStyle/>
          <a:p>
            <a:pPr>
              <a:defRPr/>
            </a:pPr>
            <a:endParaRPr lang="ru-RU" sz="11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84" name="TextBox 25"/>
          <p:cNvSpPr txBox="1">
            <a:spLocks noChangeArrowheads="1"/>
          </p:cNvSpPr>
          <p:nvPr/>
        </p:nvSpPr>
        <p:spPr bwMode="auto">
          <a:xfrm>
            <a:off x="2401888" y="3054350"/>
            <a:ext cx="698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003366"/>
                </a:solidFill>
              </a:rPr>
              <a:t>20</a:t>
            </a:r>
            <a:r>
              <a:rPr lang="en-US" sz="2000" b="1">
                <a:solidFill>
                  <a:srgbClr val="003366"/>
                </a:solidFill>
              </a:rPr>
              <a:t>11</a:t>
            </a:r>
            <a:endParaRPr lang="ru-RU" sz="2000" b="1">
              <a:solidFill>
                <a:srgbClr val="003366"/>
              </a:solidFill>
            </a:endParaRPr>
          </a:p>
        </p:txBody>
      </p:sp>
      <p:sp>
        <p:nvSpPr>
          <p:cNvPr id="3085" name="TextBox 26"/>
          <p:cNvSpPr txBox="1">
            <a:spLocks noChangeArrowheads="1"/>
          </p:cNvSpPr>
          <p:nvPr/>
        </p:nvSpPr>
        <p:spPr bwMode="auto">
          <a:xfrm>
            <a:off x="2690813" y="1131888"/>
            <a:ext cx="627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003366"/>
                </a:solidFill>
              </a:rPr>
              <a:t>3</a:t>
            </a:r>
            <a:r>
              <a:rPr lang="en-US" sz="1400">
                <a:solidFill>
                  <a:srgbClr val="003366"/>
                </a:solidFill>
              </a:rPr>
              <a:t>5</a:t>
            </a:r>
            <a:r>
              <a:rPr lang="ru-RU" sz="1400">
                <a:solidFill>
                  <a:srgbClr val="003366"/>
                </a:solidFill>
              </a:rPr>
              <a:t>2,2</a:t>
            </a:r>
          </a:p>
        </p:txBody>
      </p:sp>
      <p:sp>
        <p:nvSpPr>
          <p:cNvPr id="3086" name="TextBox 27"/>
          <p:cNvSpPr txBox="1">
            <a:spLocks noChangeArrowheads="1"/>
          </p:cNvSpPr>
          <p:nvPr/>
        </p:nvSpPr>
        <p:spPr bwMode="auto">
          <a:xfrm>
            <a:off x="2038350" y="1762125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003366"/>
                </a:solidFill>
              </a:rPr>
              <a:t>180,2</a:t>
            </a:r>
          </a:p>
        </p:txBody>
      </p:sp>
      <p:sp>
        <p:nvSpPr>
          <p:cNvPr id="183313" name="Line 18"/>
          <p:cNvSpPr>
            <a:spLocks noChangeShapeType="1"/>
          </p:cNvSpPr>
          <p:nvPr/>
        </p:nvSpPr>
        <p:spPr bwMode="auto">
          <a:xfrm flipV="1">
            <a:off x="1238250" y="1530350"/>
            <a:ext cx="1881188" cy="323850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88" name="Text Box 19"/>
          <p:cNvSpPr txBox="1">
            <a:spLocks noChangeArrowheads="1"/>
          </p:cNvSpPr>
          <p:nvPr/>
        </p:nvSpPr>
        <p:spPr bwMode="auto">
          <a:xfrm rot="-5400000">
            <a:off x="232569" y="2394744"/>
            <a:ext cx="9921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C</a:t>
            </a:r>
            <a:r>
              <a:rPr lang="ru-RU" sz="1000">
                <a:solidFill>
                  <a:schemeClr val="bg1"/>
                </a:solidFill>
              </a:rPr>
              <a:t>мертность</a:t>
            </a:r>
          </a:p>
        </p:txBody>
      </p:sp>
      <p:sp>
        <p:nvSpPr>
          <p:cNvPr id="3089" name="Text Box 21"/>
          <p:cNvSpPr txBox="1">
            <a:spLocks noChangeArrowheads="1"/>
          </p:cNvSpPr>
          <p:nvPr/>
        </p:nvSpPr>
        <p:spPr bwMode="auto">
          <a:xfrm rot="-5400000">
            <a:off x="1821657" y="2388394"/>
            <a:ext cx="9921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C</a:t>
            </a:r>
            <a:r>
              <a:rPr lang="ru-RU" sz="1000">
                <a:solidFill>
                  <a:schemeClr val="bg1"/>
                </a:solidFill>
              </a:rPr>
              <a:t>мертность</a:t>
            </a:r>
          </a:p>
        </p:txBody>
      </p:sp>
      <p:sp>
        <p:nvSpPr>
          <p:cNvPr id="3090" name="Text Box 23"/>
          <p:cNvSpPr txBox="1">
            <a:spLocks noChangeArrowheads="1"/>
          </p:cNvSpPr>
          <p:nvPr/>
        </p:nvSpPr>
        <p:spPr bwMode="auto">
          <a:xfrm rot="-5400000">
            <a:off x="804070" y="2339181"/>
            <a:ext cx="1154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000">
                <a:latin typeface="Tahoma" pitchFamily="34" charset="0"/>
              </a:rPr>
              <a:t>заболеваемость</a:t>
            </a:r>
          </a:p>
        </p:txBody>
      </p:sp>
      <p:sp>
        <p:nvSpPr>
          <p:cNvPr id="3091" name="Text Box 24"/>
          <p:cNvSpPr txBox="1">
            <a:spLocks noChangeArrowheads="1"/>
          </p:cNvSpPr>
          <p:nvPr/>
        </p:nvSpPr>
        <p:spPr bwMode="auto">
          <a:xfrm rot="-5400000">
            <a:off x="2388394" y="2302669"/>
            <a:ext cx="1154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000">
                <a:latin typeface="Tahoma" pitchFamily="34" charset="0"/>
              </a:rPr>
              <a:t>заболеваемость</a:t>
            </a:r>
          </a:p>
        </p:txBody>
      </p:sp>
      <p:sp>
        <p:nvSpPr>
          <p:cNvPr id="3092" name="Text Box 41"/>
          <p:cNvSpPr txBox="1">
            <a:spLocks noChangeArrowheads="1"/>
          </p:cNvSpPr>
          <p:nvPr/>
        </p:nvSpPr>
        <p:spPr bwMode="auto">
          <a:xfrm>
            <a:off x="5272088" y="136048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14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093" name="Text Box 63"/>
          <p:cNvSpPr txBox="1">
            <a:spLocks noChangeArrowheads="1"/>
          </p:cNvSpPr>
          <p:nvPr/>
        </p:nvSpPr>
        <p:spPr bwMode="auto">
          <a:xfrm>
            <a:off x="3271838" y="1169988"/>
            <a:ext cx="996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>
                <a:solidFill>
                  <a:srgbClr val="000099"/>
                </a:solidFill>
                <a:latin typeface="Tahoma" pitchFamily="34" charset="0"/>
              </a:rPr>
              <a:t>+15,7 %</a:t>
            </a:r>
          </a:p>
        </p:txBody>
      </p:sp>
      <p:graphicFrame>
        <p:nvGraphicFramePr>
          <p:cNvPr id="90186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5264359"/>
              </p:ext>
            </p:extLst>
          </p:nvPr>
        </p:nvGraphicFramePr>
        <p:xfrm>
          <a:off x="4943252" y="1114426"/>
          <a:ext cx="4320479" cy="4282538"/>
        </p:xfrm>
        <a:graphic>
          <a:graphicData uri="http://schemas.openxmlformats.org/drawingml/2006/table">
            <a:tbl>
              <a:tblPr/>
              <a:tblGrid>
                <a:gridCol w="3614088"/>
                <a:gridCol w="706391"/>
              </a:tblGrid>
              <a:tr h="1718051"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Заболеваемость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(на 100 тыс.) </a:t>
                      </a:r>
                    </a:p>
                    <a:p>
                      <a:pPr marL="228600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Казань: 415</a:t>
                      </a:r>
                    </a:p>
                    <a:p>
                      <a:pPr marL="228600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Азнакаевский: 415</a:t>
                      </a:r>
                    </a:p>
                    <a:p>
                      <a:pPr marL="228600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Бавлинский: 398</a:t>
                      </a:r>
                    </a:p>
                    <a:p>
                      <a:pPr marL="228600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Тукаевский: 397</a:t>
                      </a:r>
                    </a:p>
                    <a:p>
                      <a:pPr marL="228600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Зеленодольский: 391</a:t>
                      </a:r>
                    </a:p>
                    <a:p>
                      <a:pPr marL="228600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Камско-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Устьинский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388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681"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681"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681"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681"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681"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681"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09" name="Text Box 63"/>
          <p:cNvSpPr txBox="1">
            <a:spLocks noChangeArrowheads="1"/>
          </p:cNvSpPr>
          <p:nvPr/>
        </p:nvSpPr>
        <p:spPr bwMode="auto">
          <a:xfrm>
            <a:off x="3292475" y="2027238"/>
            <a:ext cx="884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>
                <a:solidFill>
                  <a:srgbClr val="000099"/>
                </a:solidFill>
                <a:latin typeface="Tahoma" pitchFamily="34" charset="0"/>
              </a:rPr>
              <a:t>+2,6 %</a:t>
            </a:r>
          </a:p>
        </p:txBody>
      </p:sp>
      <p:sp>
        <p:nvSpPr>
          <p:cNvPr id="183341" name="Line 18"/>
          <p:cNvSpPr>
            <a:spLocks noChangeShapeType="1"/>
          </p:cNvSpPr>
          <p:nvPr/>
        </p:nvSpPr>
        <p:spPr bwMode="auto">
          <a:xfrm>
            <a:off x="857250" y="2143125"/>
            <a:ext cx="1744663" cy="82550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3321" name="Text Box 38"/>
          <p:cNvSpPr txBox="1">
            <a:spLocks noChangeArrowheads="1"/>
          </p:cNvSpPr>
          <p:nvPr/>
        </p:nvSpPr>
        <p:spPr bwMode="auto">
          <a:xfrm>
            <a:off x="601663" y="404664"/>
            <a:ext cx="81375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ЗЛОКАЧЕСТВЕННЫЕ НОВООБРАЗОВАНИЯ В РТ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2920" y="3835759"/>
            <a:ext cx="9144000" cy="2997523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13" name="Rectangle 2"/>
          <p:cNvSpPr>
            <a:spLocks noChangeArrowheads="1"/>
          </p:cNvSpPr>
          <p:nvPr/>
        </p:nvSpPr>
        <p:spPr bwMode="auto">
          <a:xfrm>
            <a:off x="142875" y="3697288"/>
            <a:ext cx="47863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ts val="1400"/>
              </a:lnSpc>
              <a:spcBef>
                <a:spcPct val="20000"/>
              </a:spcBef>
              <a:buClr>
                <a:srgbClr val="4E67C8"/>
              </a:buClr>
            </a:pPr>
            <a:endParaRPr lang="en-US" sz="600" b="1" dirty="0">
              <a:solidFill>
                <a:srgbClr val="003366"/>
              </a:solidFill>
            </a:endParaRPr>
          </a:p>
          <a:p>
            <a:pPr marL="342900" indent="-342900"/>
            <a:r>
              <a:rPr lang="ru-RU" sz="2000" b="1" dirty="0"/>
              <a:t>Состоит на учете ЗНО</a:t>
            </a:r>
          </a:p>
          <a:p>
            <a:pPr marL="342900" indent="-342900"/>
            <a:r>
              <a:rPr lang="ru-RU" sz="2000" b="1" dirty="0">
                <a:solidFill>
                  <a:srgbClr val="0070C0"/>
                </a:solidFill>
              </a:rPr>
              <a:t>70 </a:t>
            </a:r>
            <a:r>
              <a:rPr lang="ru-RU" sz="2000" b="1" dirty="0" smtClean="0">
                <a:solidFill>
                  <a:srgbClr val="0070C0"/>
                </a:solidFill>
              </a:rPr>
              <a:t>057 чел.</a:t>
            </a:r>
            <a:r>
              <a:rPr lang="ru-RU" sz="2000" b="1" dirty="0" smtClean="0"/>
              <a:t>, </a:t>
            </a:r>
            <a:r>
              <a:rPr lang="ru-RU" sz="2000" b="1" dirty="0"/>
              <a:t>каждый </a:t>
            </a:r>
            <a:r>
              <a:rPr lang="ru-RU" sz="2000" b="1" dirty="0">
                <a:solidFill>
                  <a:srgbClr val="0070C0"/>
                </a:solidFill>
              </a:rPr>
              <a:t>54-й</a:t>
            </a:r>
            <a:r>
              <a:rPr lang="ru-RU" sz="2000" b="1" dirty="0"/>
              <a:t> житель </a:t>
            </a:r>
          </a:p>
          <a:p>
            <a:pPr marL="342900" indent="-342900"/>
            <a:endParaRPr lang="en-US" sz="1600" b="1" dirty="0"/>
          </a:p>
          <a:p>
            <a:pPr marL="342900" indent="-342900"/>
            <a:r>
              <a:rPr lang="ru-RU" sz="2000" b="1" dirty="0" smtClean="0"/>
              <a:t>Впервые </a:t>
            </a:r>
            <a:r>
              <a:rPr lang="ru-RU" sz="2000" b="1" dirty="0"/>
              <a:t>выявлено случаев ЗНО 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13 </a:t>
            </a:r>
            <a:r>
              <a:rPr lang="ru-RU" sz="2000" b="1" dirty="0">
                <a:solidFill>
                  <a:srgbClr val="0070C0"/>
                </a:solidFill>
              </a:rPr>
              <a:t>3</a:t>
            </a:r>
            <a:r>
              <a:rPr lang="en-US" sz="2000" b="1" dirty="0" smtClean="0">
                <a:solidFill>
                  <a:srgbClr val="0070C0"/>
                </a:solidFill>
              </a:rPr>
              <a:t>36</a:t>
            </a:r>
            <a:r>
              <a:rPr lang="ru-RU" sz="2000" b="1" dirty="0" smtClean="0">
                <a:solidFill>
                  <a:srgbClr val="0070C0"/>
                </a:solidFill>
              </a:rPr>
              <a:t> чел. </a:t>
            </a:r>
            <a:r>
              <a:rPr lang="ru-RU" sz="2000" b="1" dirty="0" smtClean="0"/>
              <a:t>(2007г</a:t>
            </a:r>
            <a:r>
              <a:rPr lang="ru-RU" sz="2000" b="1" dirty="0"/>
              <a:t>. </a:t>
            </a:r>
            <a:r>
              <a:rPr lang="ru-RU" sz="2000" b="1" dirty="0" smtClean="0"/>
              <a:t>- </a:t>
            </a:r>
            <a:r>
              <a:rPr lang="ru-RU" sz="2000" b="1" dirty="0">
                <a:solidFill>
                  <a:srgbClr val="0070C0"/>
                </a:solidFill>
              </a:rPr>
              <a:t>11 298</a:t>
            </a:r>
            <a:r>
              <a:rPr lang="ru-RU" sz="2000" b="1" dirty="0"/>
              <a:t>) </a:t>
            </a:r>
          </a:p>
          <a:p>
            <a:pPr marL="342900" indent="-342900"/>
            <a:endParaRPr lang="ru-RU" sz="1600" b="1" dirty="0"/>
          </a:p>
          <a:p>
            <a:pPr marL="342900" indent="-342900"/>
            <a:r>
              <a:rPr lang="ru-RU" sz="2000" b="1" dirty="0" smtClean="0"/>
              <a:t>Умерло </a:t>
            </a:r>
            <a:r>
              <a:rPr lang="ru-RU" sz="2000" b="1" dirty="0">
                <a:solidFill>
                  <a:srgbClr val="0070C0"/>
                </a:solidFill>
              </a:rPr>
              <a:t>6 </a:t>
            </a:r>
            <a:r>
              <a:rPr lang="ru-RU" sz="2000" b="1" dirty="0" smtClean="0">
                <a:solidFill>
                  <a:srgbClr val="0070C0"/>
                </a:solidFill>
              </a:rPr>
              <a:t>828 чел.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/>
              <a:t>(2007г</a:t>
            </a:r>
            <a:r>
              <a:rPr lang="ru-RU" sz="2000" b="1" dirty="0"/>
              <a:t>. – </a:t>
            </a:r>
            <a:r>
              <a:rPr lang="ru-RU" sz="2000" b="1" dirty="0">
                <a:solidFill>
                  <a:srgbClr val="0070C0"/>
                </a:solidFill>
              </a:rPr>
              <a:t>6 600</a:t>
            </a:r>
            <a:r>
              <a:rPr lang="en-US" sz="2000" b="1" dirty="0"/>
              <a:t>)</a:t>
            </a:r>
            <a:r>
              <a:rPr lang="ru-RU" sz="2000" b="1" dirty="0"/>
              <a:t> </a:t>
            </a:r>
          </a:p>
          <a:p>
            <a:pPr marL="342900" indent="-342900"/>
            <a:endParaRPr lang="en-US" sz="1400" b="1" dirty="0"/>
          </a:p>
          <a:p>
            <a:pPr marL="342900" indent="-342900"/>
            <a:endParaRPr lang="ru-RU" sz="1400" b="1" dirty="0"/>
          </a:p>
          <a:p>
            <a:pPr marL="342900" indent="-342900">
              <a:lnSpc>
                <a:spcPts val="1400"/>
              </a:lnSpc>
              <a:spcBef>
                <a:spcPct val="20000"/>
              </a:spcBef>
              <a:buClr>
                <a:srgbClr val="4E67C8"/>
              </a:buClr>
            </a:pPr>
            <a:endParaRPr lang="ru-RU" sz="1400" b="1" dirty="0">
              <a:solidFill>
                <a:srgbClr val="0000FF"/>
              </a:solidFill>
            </a:endParaRPr>
          </a:p>
          <a:p>
            <a:pPr marL="342900" indent="-342900">
              <a:lnSpc>
                <a:spcPts val="1400"/>
              </a:lnSpc>
              <a:spcBef>
                <a:spcPct val="20000"/>
              </a:spcBef>
              <a:buClr>
                <a:srgbClr val="4E67C8"/>
              </a:buClr>
            </a:pP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3114" name="Text Box 45"/>
          <p:cNvSpPr txBox="1">
            <a:spLocks noChangeArrowheads="1"/>
          </p:cNvSpPr>
          <p:nvPr/>
        </p:nvSpPr>
        <p:spPr bwMode="auto">
          <a:xfrm>
            <a:off x="5004048" y="3911055"/>
            <a:ext cx="3994149" cy="287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sz="2000" b="1" dirty="0">
                <a:solidFill>
                  <a:srgbClr val="0000CC"/>
                </a:solidFill>
              </a:rPr>
              <a:t>Смертность</a:t>
            </a:r>
            <a:r>
              <a:rPr lang="ru-RU" sz="1800" b="1" dirty="0">
                <a:solidFill>
                  <a:srgbClr val="0000CC"/>
                </a:solidFill>
              </a:rPr>
              <a:t> </a:t>
            </a:r>
            <a:r>
              <a:rPr lang="ru-RU" sz="1500" b="1" dirty="0" smtClean="0">
                <a:solidFill>
                  <a:srgbClr val="740000"/>
                </a:solidFill>
              </a:rPr>
              <a:t>(</a:t>
            </a:r>
            <a:r>
              <a:rPr lang="ru-RU" sz="1500" b="1" dirty="0" smtClean="0"/>
              <a:t>на </a:t>
            </a:r>
            <a:r>
              <a:rPr lang="ru-RU" sz="1500" b="1" dirty="0"/>
              <a:t>100 тыс</a:t>
            </a:r>
            <a:r>
              <a:rPr lang="ru-RU" sz="1500" b="1" dirty="0" smtClean="0"/>
              <a:t>.)</a:t>
            </a:r>
            <a:r>
              <a:rPr lang="ru-RU" sz="1500" dirty="0" smtClean="0"/>
              <a:t> </a:t>
            </a:r>
            <a:endParaRPr lang="ru-RU" sz="1500" dirty="0"/>
          </a:p>
          <a:p>
            <a:pPr eaLnBrk="1" hangingPunct="1">
              <a:spcAft>
                <a:spcPts val="600"/>
              </a:spcAft>
            </a:pPr>
            <a:r>
              <a:rPr lang="ru-RU" sz="1800" dirty="0"/>
              <a:t>Алексеевский: 245</a:t>
            </a:r>
          </a:p>
          <a:p>
            <a:pPr eaLnBrk="1" hangingPunct="1">
              <a:spcAft>
                <a:spcPts val="600"/>
              </a:spcAft>
            </a:pPr>
            <a:r>
              <a:rPr lang="ru-RU" sz="1800" dirty="0" err="1"/>
              <a:t>Бавлинский</a:t>
            </a:r>
            <a:r>
              <a:rPr lang="ru-RU" sz="1800" dirty="0"/>
              <a:t>: 235</a:t>
            </a:r>
          </a:p>
          <a:p>
            <a:pPr eaLnBrk="1" hangingPunct="1">
              <a:spcAft>
                <a:spcPts val="600"/>
              </a:spcAft>
            </a:pPr>
            <a:r>
              <a:rPr lang="ru-RU" sz="1800" dirty="0" err="1"/>
              <a:t>Зеленодольский</a:t>
            </a:r>
            <a:r>
              <a:rPr lang="ru-RU" sz="1800" dirty="0"/>
              <a:t>: 227</a:t>
            </a:r>
          </a:p>
          <a:p>
            <a:pPr eaLnBrk="1" hangingPunct="1">
              <a:spcAft>
                <a:spcPts val="600"/>
              </a:spcAft>
            </a:pPr>
            <a:r>
              <a:rPr lang="ru-RU" sz="1800" dirty="0" err="1"/>
              <a:t>Азнакаевский</a:t>
            </a:r>
            <a:r>
              <a:rPr lang="ru-RU" sz="1800" dirty="0"/>
              <a:t>: 222</a:t>
            </a:r>
          </a:p>
          <a:p>
            <a:pPr eaLnBrk="1" hangingPunct="1">
              <a:spcAft>
                <a:spcPts val="600"/>
              </a:spcAft>
            </a:pPr>
            <a:r>
              <a:rPr lang="ru-RU" sz="1800" dirty="0" err="1"/>
              <a:t>В.Услонский</a:t>
            </a:r>
            <a:r>
              <a:rPr lang="ru-RU" sz="1800" dirty="0"/>
              <a:t>: 218</a:t>
            </a:r>
          </a:p>
          <a:p>
            <a:pPr eaLnBrk="1" hangingPunct="1">
              <a:spcAft>
                <a:spcPts val="600"/>
              </a:spcAft>
            </a:pPr>
            <a:r>
              <a:rPr lang="ru-RU" sz="1800" dirty="0" err="1"/>
              <a:t>Тюлячинский</a:t>
            </a:r>
            <a:r>
              <a:rPr lang="ru-RU" sz="1800" dirty="0"/>
              <a:t>: 217</a:t>
            </a:r>
          </a:p>
          <a:p>
            <a:pPr eaLnBrk="1" hangingPunct="1"/>
            <a:endParaRPr lang="ru-RU" sz="1800" dirty="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ЗДРАВООХРАНЕНИЕ РЕСПУБЛИКИ ТАТАРСТАН - </a:t>
            </a:r>
            <a:r>
              <a:rPr lang="ru-RU" sz="1200" dirty="0" smtClean="0">
                <a:solidFill>
                  <a:schemeClr val="bg1"/>
                </a:solidFill>
              </a:rPr>
              <a:t>2012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D332F6-EEC0-423E-872E-76768B5C2D8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932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9644"/>
                </a:solidFill>
                <a:latin typeface="Arial" charset="0"/>
              </a:rPr>
              <a:t>Возрастная структура заболеваемости ЗНО </a:t>
            </a:r>
          </a:p>
        </p:txBody>
      </p:sp>
      <p:graphicFrame>
        <p:nvGraphicFramePr>
          <p:cNvPr id="512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28650" y="2291556"/>
          <a:ext cx="3695700" cy="3143250"/>
        </p:xfrm>
        <a:graphic>
          <a:graphicData uri="http://schemas.openxmlformats.org/presentationml/2006/ole">
            <p:oleObj spid="_x0000_s27864" name="Диаграмма" r:id="rId4" imgW="3695689" imgH="3143340" progId="MSGraph.Chart.8">
              <p:embed followColorScheme="full"/>
            </p:oleObj>
          </a:graphicData>
        </a:graphic>
      </p:graphicFrame>
      <p:graphicFrame>
        <p:nvGraphicFramePr>
          <p:cNvPr id="512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4819650" y="2291556"/>
          <a:ext cx="3695700" cy="3143250"/>
        </p:xfrm>
        <a:graphic>
          <a:graphicData uri="http://schemas.openxmlformats.org/presentationml/2006/ole">
            <p:oleObj spid="_x0000_s27865" name="Диаграмма" r:id="rId5" imgW="3695689" imgH="3143340" progId="MSGraph.Chart.8">
              <p:embed followColorScheme="full"/>
            </p:oleObj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89213" y="2205038"/>
            <a:ext cx="184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kumimoji="1" lang="ru-RU" sz="2600">
              <a:solidFill>
                <a:srgbClr val="CC0000"/>
              </a:solidFill>
              <a:latin typeface="Tahoma" pitchFamily="34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2987675" y="2420938"/>
            <a:ext cx="1439863" cy="609600"/>
          </a:xfrm>
          <a:prstGeom prst="wedgeRoundRectCallout">
            <a:avLst>
              <a:gd name="adj1" fmla="val -48898"/>
              <a:gd name="adj2" fmla="val 99741"/>
              <a:gd name="adj3" fmla="val 16667"/>
            </a:avLst>
          </a:prstGeom>
          <a:noFill/>
          <a:ln w="9525" algn="ctr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kumimoji="1" lang="ru-RU" sz="2000" dirty="0" smtClean="0">
                <a:solidFill>
                  <a:srgbClr val="000099"/>
                </a:solidFill>
                <a:latin typeface="Tahoma" pitchFamily="34" charset="0"/>
              </a:rPr>
              <a:t>31,7</a:t>
            </a:r>
            <a:r>
              <a:rPr kumimoji="1" lang="en-US" sz="2000" dirty="0" smtClean="0">
                <a:solidFill>
                  <a:srgbClr val="000099"/>
                </a:solidFill>
                <a:latin typeface="Tahoma" pitchFamily="34" charset="0"/>
              </a:rPr>
              <a:t>%</a:t>
            </a:r>
            <a:endParaRPr kumimoji="1" lang="ru-RU" sz="20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7308850" y="2492375"/>
            <a:ext cx="1295400" cy="609600"/>
          </a:xfrm>
          <a:prstGeom prst="wedgeRoundRectCallout">
            <a:avLst>
              <a:gd name="adj1" fmla="val -48773"/>
              <a:gd name="adj2" fmla="val 99741"/>
              <a:gd name="adj3" fmla="val 16667"/>
            </a:avLst>
          </a:prstGeom>
          <a:noFill/>
          <a:ln w="9525" algn="ctr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kumimoji="1" lang="ru-RU" sz="2000" dirty="0" smtClean="0">
                <a:solidFill>
                  <a:srgbClr val="000099"/>
                </a:solidFill>
                <a:latin typeface="Tahoma" pitchFamily="34" charset="0"/>
              </a:rPr>
              <a:t>28,8</a:t>
            </a:r>
            <a:r>
              <a:rPr kumimoji="1" lang="en-US" sz="2000" dirty="0" smtClean="0">
                <a:solidFill>
                  <a:srgbClr val="000099"/>
                </a:solidFill>
                <a:latin typeface="Tahoma" pitchFamily="34" charset="0"/>
              </a:rPr>
              <a:t>%</a:t>
            </a:r>
            <a:endParaRPr kumimoji="1" lang="ru-RU" sz="20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776413" y="4437063"/>
            <a:ext cx="14001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ru-RU" sz="2600" b="1" dirty="0">
                <a:solidFill>
                  <a:srgbClr val="0070C0"/>
                </a:solidFill>
                <a:latin typeface="Tahoma" pitchFamily="34" charset="0"/>
              </a:rPr>
              <a:t>2007 г.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024563" y="4437063"/>
            <a:ext cx="14001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ru-RU" sz="2600" b="1" dirty="0">
                <a:solidFill>
                  <a:srgbClr val="0070C0"/>
                </a:solidFill>
                <a:latin typeface="Tahoma" pitchFamily="34" charset="0"/>
              </a:rPr>
              <a:t>2011 г.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974725" y="1274763"/>
            <a:ext cx="21859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ru-RU" sz="2600" b="1" dirty="0">
                <a:solidFill>
                  <a:srgbClr val="0070C0"/>
                </a:solidFill>
                <a:latin typeface="Tahoma" pitchFamily="34" charset="0"/>
              </a:rPr>
              <a:t>11 298 </a:t>
            </a:r>
            <a:r>
              <a:rPr kumimoji="1" lang="ru-RU" sz="1400" b="1" dirty="0">
                <a:solidFill>
                  <a:srgbClr val="0070C0"/>
                </a:solidFill>
                <a:latin typeface="Tahoma" pitchFamily="34" charset="0"/>
              </a:rPr>
              <a:t>случаев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440124" y="1277938"/>
            <a:ext cx="29511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ru-RU" sz="2600" b="1" dirty="0">
                <a:solidFill>
                  <a:srgbClr val="0070C0"/>
                </a:solidFill>
                <a:latin typeface="Tahoma" pitchFamily="34" charset="0"/>
              </a:rPr>
              <a:t>13 336 </a:t>
            </a:r>
            <a:r>
              <a:rPr kumimoji="1" lang="ru-RU" sz="1400" b="1" dirty="0">
                <a:solidFill>
                  <a:srgbClr val="0070C0"/>
                </a:solidFill>
                <a:latin typeface="Tahoma" pitchFamily="34" charset="0"/>
              </a:rPr>
              <a:t>случаев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3635375" y="5157788"/>
            <a:ext cx="215900" cy="215900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3635375" y="5734050"/>
            <a:ext cx="215900" cy="215900"/>
          </a:xfrm>
          <a:prstGeom prst="rect">
            <a:avLst/>
          </a:prstGeom>
          <a:solidFill>
            <a:srgbClr val="FF00FF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635375" y="6308725"/>
            <a:ext cx="215900" cy="215900"/>
          </a:xfrm>
          <a:prstGeom prst="rect">
            <a:avLst/>
          </a:prstGeom>
          <a:solidFill>
            <a:srgbClr val="00CCFF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635375" y="5065683"/>
            <a:ext cx="2439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ru-RU" sz="2000" b="1" dirty="0">
                <a:solidFill>
                  <a:srgbClr val="000099"/>
                </a:solidFill>
              </a:rPr>
              <a:t>Дети  (0-14)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611563" y="5654615"/>
            <a:ext cx="3213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ru-RU" sz="2000" b="1" dirty="0">
                <a:solidFill>
                  <a:srgbClr val="000099"/>
                </a:solidFill>
              </a:rPr>
              <a:t>Трудоспособные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068510" y="6216620"/>
            <a:ext cx="17988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ru-RU" sz="2000" b="1" dirty="0">
                <a:solidFill>
                  <a:srgbClr val="000099"/>
                </a:solidFill>
              </a:rPr>
              <a:t>Пенсионеры</a:t>
            </a:r>
          </a:p>
        </p:txBody>
      </p:sp>
      <p:sp>
        <p:nvSpPr>
          <p:cNvPr id="5138" name="AutoShape 18"/>
          <p:cNvSpPr>
            <a:spLocks noChangeArrowheads="1"/>
          </p:cNvSpPr>
          <p:nvPr/>
        </p:nvSpPr>
        <p:spPr bwMode="auto">
          <a:xfrm>
            <a:off x="1042988" y="2133600"/>
            <a:ext cx="1439862" cy="609600"/>
          </a:xfrm>
          <a:prstGeom prst="wedgeRoundRectCallout">
            <a:avLst>
              <a:gd name="adj1" fmla="val 56065"/>
              <a:gd name="adj2" fmla="val 135157"/>
              <a:gd name="adj3" fmla="val 16667"/>
            </a:avLst>
          </a:prstGeom>
          <a:noFill/>
          <a:ln w="9525" algn="ctr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kumimoji="1" lang="ru-RU" sz="2000" dirty="0" smtClean="0">
                <a:solidFill>
                  <a:srgbClr val="000099"/>
                </a:solidFill>
                <a:latin typeface="Tahoma" pitchFamily="34" charset="0"/>
              </a:rPr>
              <a:t>0,8</a:t>
            </a:r>
            <a:r>
              <a:rPr kumimoji="1" lang="en-US" sz="2000" dirty="0" smtClean="0">
                <a:solidFill>
                  <a:srgbClr val="000099"/>
                </a:solidFill>
                <a:latin typeface="Tahoma" pitchFamily="34" charset="0"/>
              </a:rPr>
              <a:t>%</a:t>
            </a:r>
            <a:endParaRPr kumimoji="1" lang="ru-RU" sz="20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>
            <a:off x="250825" y="2997200"/>
            <a:ext cx="1439863" cy="609600"/>
          </a:xfrm>
          <a:prstGeom prst="wedgeRoundRectCallout">
            <a:avLst>
              <a:gd name="adj1" fmla="val 66537"/>
              <a:gd name="adj2" fmla="val 36718"/>
              <a:gd name="adj3" fmla="val 16667"/>
            </a:avLst>
          </a:prstGeom>
          <a:noFill/>
          <a:ln w="9525" algn="ctr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kumimoji="1" lang="ru-RU" sz="2000" dirty="0" smtClean="0">
                <a:solidFill>
                  <a:srgbClr val="000099"/>
                </a:solidFill>
                <a:latin typeface="Tahoma" pitchFamily="34" charset="0"/>
              </a:rPr>
              <a:t>67,5</a:t>
            </a:r>
            <a:r>
              <a:rPr kumimoji="1" lang="en-US" sz="2000" dirty="0" smtClean="0">
                <a:solidFill>
                  <a:srgbClr val="000099"/>
                </a:solidFill>
                <a:latin typeface="Tahoma" pitchFamily="34" charset="0"/>
              </a:rPr>
              <a:t>%</a:t>
            </a:r>
            <a:endParaRPr kumimoji="1" lang="ru-RU" sz="20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5867400" y="1844675"/>
            <a:ext cx="1295400" cy="609600"/>
          </a:xfrm>
          <a:prstGeom prst="wedgeRoundRectCallout">
            <a:avLst>
              <a:gd name="adj1" fmla="val 25736"/>
              <a:gd name="adj2" fmla="val 167708"/>
              <a:gd name="adj3" fmla="val 16667"/>
            </a:avLst>
          </a:prstGeom>
          <a:noFill/>
          <a:ln w="9525" algn="ctr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kumimoji="1" lang="ru-RU" sz="2000" dirty="0" smtClean="0">
                <a:solidFill>
                  <a:srgbClr val="000099"/>
                </a:solidFill>
                <a:latin typeface="Tahoma" pitchFamily="34" charset="0"/>
              </a:rPr>
              <a:t>0,6</a:t>
            </a:r>
            <a:r>
              <a:rPr kumimoji="1" lang="en-US" sz="2000" dirty="0" smtClean="0">
                <a:solidFill>
                  <a:srgbClr val="000099"/>
                </a:solidFill>
                <a:latin typeface="Tahoma" pitchFamily="34" charset="0"/>
              </a:rPr>
              <a:t>%</a:t>
            </a:r>
            <a:endParaRPr kumimoji="1" lang="ru-RU" sz="20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4932363" y="2492375"/>
            <a:ext cx="1295400" cy="609600"/>
          </a:xfrm>
          <a:prstGeom prst="wedgeRoundRectCallout">
            <a:avLst>
              <a:gd name="adj1" fmla="val 70468"/>
              <a:gd name="adj2" fmla="val 136718"/>
              <a:gd name="adj3" fmla="val 16667"/>
            </a:avLst>
          </a:prstGeom>
          <a:noFill/>
          <a:ln w="9525" algn="ctr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kumimoji="1" lang="ru-RU" sz="2000" dirty="0" smtClean="0">
                <a:solidFill>
                  <a:srgbClr val="000099"/>
                </a:solidFill>
                <a:latin typeface="Tahoma" pitchFamily="34" charset="0"/>
              </a:rPr>
              <a:t>70,6</a:t>
            </a:r>
            <a:r>
              <a:rPr kumimoji="1" lang="en-US" sz="2000" dirty="0" smtClean="0">
                <a:solidFill>
                  <a:srgbClr val="000099"/>
                </a:solidFill>
                <a:latin typeface="Tahoma" pitchFamily="34" charset="0"/>
              </a:rPr>
              <a:t>%</a:t>
            </a:r>
            <a:endParaRPr kumimoji="1" lang="ru-RU" sz="20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ЗДРАВООХРАНЕНИЕ РЕСПУБЛИКИ ТАТАРСТАН - </a:t>
            </a:r>
            <a:r>
              <a:rPr lang="ru-RU" sz="1200" dirty="0" smtClean="0">
                <a:solidFill>
                  <a:schemeClr val="bg1"/>
                </a:solidFill>
              </a:rPr>
              <a:t>2012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CB20B2A-7719-47CB-8A0B-651A4625A62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7483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/>
          </p:cNvSpPr>
          <p:nvPr>
            <p:ph type="title"/>
          </p:nvPr>
        </p:nvSpPr>
        <p:spPr>
          <a:xfrm>
            <a:off x="0" y="333375"/>
            <a:ext cx="9136360" cy="750217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9644"/>
                </a:solidFill>
                <a:latin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rgbClr val="009644"/>
                </a:solidFill>
                <a:latin typeface="Arial" charset="0"/>
                <a:cs typeface="Arial" charset="0"/>
              </a:rPr>
            </a:br>
            <a:r>
              <a:rPr lang="ru-RU" sz="2800" b="1" dirty="0" smtClean="0">
                <a:solidFill>
                  <a:srgbClr val="009644"/>
                </a:solidFill>
                <a:latin typeface="Arial" charset="0"/>
                <a:cs typeface="Arial" charset="0"/>
              </a:rPr>
              <a:t>Запущенность и одногодичная летальность </a:t>
            </a:r>
            <a:br>
              <a:rPr lang="ru-RU" sz="2800" b="1" dirty="0" smtClean="0">
                <a:solidFill>
                  <a:srgbClr val="009644"/>
                </a:solidFill>
                <a:latin typeface="Arial" charset="0"/>
                <a:cs typeface="Arial" charset="0"/>
              </a:rPr>
            </a:br>
            <a:r>
              <a:rPr lang="ru-RU" sz="2800" b="1" dirty="0" smtClean="0">
                <a:solidFill>
                  <a:srgbClr val="009644"/>
                </a:solidFill>
                <a:latin typeface="Arial" charset="0"/>
                <a:cs typeface="Arial" charset="0"/>
              </a:rPr>
              <a:t>при ЗНО</a:t>
            </a:r>
            <a:br>
              <a:rPr lang="ru-RU" sz="2800" b="1" dirty="0" smtClean="0">
                <a:solidFill>
                  <a:srgbClr val="009644"/>
                </a:solidFill>
                <a:latin typeface="Arial" charset="0"/>
                <a:cs typeface="Arial" charset="0"/>
              </a:rPr>
            </a:br>
            <a:endParaRPr lang="ru-RU" sz="2800" b="1" dirty="0" smtClean="0">
              <a:solidFill>
                <a:srgbClr val="009644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148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2303438145"/>
              </p:ext>
            </p:extLst>
          </p:nvPr>
        </p:nvGraphicFramePr>
        <p:xfrm>
          <a:off x="0" y="1239850"/>
          <a:ext cx="4572000" cy="2419338"/>
        </p:xfrm>
        <a:graphic>
          <a:graphicData uri="http://schemas.openxmlformats.org/presentationml/2006/ole">
            <p:oleObj spid="_x0000_s29914" name="Диаграмма" r:id="rId4" imgW="7772535" imgH="4514940" progId="MSGraph.Chart.8">
              <p:embed followColorScheme="full"/>
            </p:oleObj>
          </a:graphicData>
        </a:graphic>
      </p:graphicFrame>
      <p:graphicFrame>
        <p:nvGraphicFramePr>
          <p:cNvPr id="6149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280265373"/>
              </p:ext>
            </p:extLst>
          </p:nvPr>
        </p:nvGraphicFramePr>
        <p:xfrm>
          <a:off x="0" y="4070172"/>
          <a:ext cx="4644008" cy="2540178"/>
        </p:xfrm>
        <a:graphic>
          <a:graphicData uri="http://schemas.openxmlformats.org/presentationml/2006/ole">
            <p:oleObj spid="_x0000_s29915" name="Диаграмма" r:id="rId5" imgW="7772535" imgH="4514940" progId="MSGraph.Chart.8">
              <p:embed followColorScheme="full"/>
            </p:oleObj>
          </a:graphicData>
        </a:graphic>
      </p:graphicFrame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67545" y="3789363"/>
            <a:ext cx="4752156" cy="4317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0" hangingPunct="0">
              <a:lnSpc>
                <a:spcPct val="90000"/>
              </a:lnSpc>
            </a:pPr>
            <a:r>
              <a:rPr lang="ru-RU" sz="2000" b="1" dirty="0"/>
              <a:t>Одногодичная </a:t>
            </a:r>
            <a:r>
              <a:rPr lang="ru-RU" sz="2000" b="1" dirty="0" smtClean="0"/>
              <a:t>летальность (%)</a:t>
            </a:r>
            <a:endParaRPr lang="ru-RU" sz="2000" b="1" dirty="0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67544" y="1083593"/>
            <a:ext cx="4535487" cy="431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0" hangingPunct="0"/>
            <a:r>
              <a:rPr lang="ru-RU" sz="2000" b="1" dirty="0"/>
              <a:t>Запущенность </a:t>
            </a:r>
            <a:r>
              <a:rPr lang="ru-RU" sz="2000" b="1" dirty="0" smtClean="0"/>
              <a:t>(%)</a:t>
            </a:r>
            <a:endParaRPr lang="ru-RU" sz="2000" b="1" dirty="0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867400" y="981075"/>
            <a:ext cx="2592388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5000"/>
              </a:spcBef>
              <a:buFont typeface="Arial" charset="0"/>
              <a:buNone/>
            </a:pPr>
            <a:endParaRPr lang="ru-RU" sz="2400" b="1">
              <a:solidFill>
                <a:srgbClr val="0000CC"/>
              </a:solidFill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5000"/>
              </a:spcBef>
              <a:buFont typeface="Arial" charset="0"/>
              <a:buNone/>
            </a:pPr>
            <a:endParaRPr lang="ru-RU" sz="2400" b="1">
              <a:solidFill>
                <a:srgbClr val="0000CC"/>
              </a:solidFill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5000"/>
              </a:spcBef>
              <a:buFont typeface="Arial" charset="0"/>
              <a:buNone/>
            </a:pPr>
            <a:endParaRPr lang="ru-RU" sz="2400" b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6154" name="Text Box 15"/>
          <p:cNvSpPr txBox="1">
            <a:spLocks noChangeArrowheads="1"/>
          </p:cNvSpPr>
          <p:nvPr/>
        </p:nvSpPr>
        <p:spPr bwMode="auto">
          <a:xfrm>
            <a:off x="5426869" y="3644900"/>
            <a:ext cx="347345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/>
              <a:t>Наибольшая одногодичная</a:t>
            </a:r>
          </a:p>
          <a:p>
            <a:pPr eaLnBrk="1" hangingPunct="1"/>
            <a:r>
              <a:rPr lang="ru-RU" sz="2000" b="1" dirty="0"/>
              <a:t>летальность:</a:t>
            </a:r>
          </a:p>
          <a:p>
            <a:pPr eaLnBrk="1" hangingPunct="1"/>
            <a:endParaRPr lang="ru-RU" sz="2000" dirty="0"/>
          </a:p>
          <a:p>
            <a:pPr eaLnBrk="1" hangingPunct="1"/>
            <a:r>
              <a:rPr lang="ru-RU" sz="2000" dirty="0" err="1"/>
              <a:t>Дрожжановский</a:t>
            </a:r>
            <a:r>
              <a:rPr lang="ru-RU" sz="2000" dirty="0"/>
              <a:t> – 52,3 %</a:t>
            </a:r>
          </a:p>
          <a:p>
            <a:pPr eaLnBrk="1" hangingPunct="1"/>
            <a:r>
              <a:rPr lang="ru-RU" sz="2000" dirty="0" err="1"/>
              <a:t>Кайбицкий</a:t>
            </a:r>
            <a:r>
              <a:rPr lang="ru-RU" sz="2000" dirty="0"/>
              <a:t> – 50,0 %</a:t>
            </a:r>
          </a:p>
          <a:p>
            <a:pPr eaLnBrk="1" hangingPunct="1"/>
            <a:r>
              <a:rPr lang="ru-RU" sz="2000" dirty="0" err="1"/>
              <a:t>Пестречинский</a:t>
            </a:r>
            <a:r>
              <a:rPr lang="ru-RU" sz="2000" dirty="0"/>
              <a:t> – 44,1 %</a:t>
            </a:r>
          </a:p>
          <a:p>
            <a:pPr eaLnBrk="1" hangingPunct="1"/>
            <a:r>
              <a:rPr lang="ru-RU" sz="2000" dirty="0"/>
              <a:t>Алексеевский – 43,3 %</a:t>
            </a:r>
          </a:p>
          <a:p>
            <a:pPr eaLnBrk="1" hangingPunct="1"/>
            <a:r>
              <a:rPr lang="ru-RU" sz="2000" dirty="0"/>
              <a:t>Арский – 43,2 %</a:t>
            </a:r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</p:txBody>
      </p:sp>
      <p:sp>
        <p:nvSpPr>
          <p:cNvPr id="6155" name="Text Box 16"/>
          <p:cNvSpPr txBox="1">
            <a:spLocks noChangeArrowheads="1"/>
          </p:cNvSpPr>
          <p:nvPr/>
        </p:nvSpPr>
        <p:spPr bwMode="auto">
          <a:xfrm>
            <a:off x="5361352" y="1121033"/>
            <a:ext cx="377500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/>
              <a:t>Наибольшая запущенность:</a:t>
            </a:r>
          </a:p>
          <a:p>
            <a:pPr eaLnBrk="1" hangingPunct="1"/>
            <a:endParaRPr lang="ru-RU" sz="2000" dirty="0" smtClean="0"/>
          </a:p>
          <a:p>
            <a:pPr eaLnBrk="1" hangingPunct="1"/>
            <a:r>
              <a:rPr lang="ru-RU" sz="2000" dirty="0" smtClean="0"/>
              <a:t>Спасский </a:t>
            </a:r>
            <a:r>
              <a:rPr lang="ru-RU" sz="2000" dirty="0"/>
              <a:t>– 46,2 %</a:t>
            </a:r>
          </a:p>
          <a:p>
            <a:pPr eaLnBrk="1" hangingPunct="1"/>
            <a:r>
              <a:rPr lang="ru-RU" sz="2000" dirty="0" err="1"/>
              <a:t>В.Услонский</a:t>
            </a:r>
            <a:r>
              <a:rPr lang="ru-RU" sz="2000" dirty="0"/>
              <a:t> – 41,3 %</a:t>
            </a:r>
          </a:p>
          <a:p>
            <a:pPr eaLnBrk="1" hangingPunct="1"/>
            <a:r>
              <a:rPr lang="ru-RU" sz="2000" dirty="0" err="1"/>
              <a:t>Пестречинский</a:t>
            </a:r>
            <a:r>
              <a:rPr lang="ru-RU" sz="2000" dirty="0"/>
              <a:t> – 39,3 %</a:t>
            </a:r>
          </a:p>
          <a:p>
            <a:pPr eaLnBrk="1" hangingPunct="1"/>
            <a:r>
              <a:rPr lang="ru-RU" sz="2000" dirty="0" err="1"/>
              <a:t>Дрожжановский</a:t>
            </a:r>
            <a:r>
              <a:rPr lang="ru-RU" sz="2000" dirty="0"/>
              <a:t> – 38,3 %</a:t>
            </a:r>
          </a:p>
          <a:p>
            <a:pPr eaLnBrk="1" hangingPunct="1"/>
            <a:r>
              <a:rPr lang="ru-RU" sz="2000" dirty="0"/>
              <a:t>Алексеевский – 38,3 %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ЗДРАВООХРАНЕНИЕ РЕСПУБЛИКИ ТАТАРСТАН - </a:t>
            </a:r>
            <a:r>
              <a:rPr lang="ru-RU" sz="1200" dirty="0" smtClean="0">
                <a:solidFill>
                  <a:schemeClr val="bg1"/>
                </a:solidFill>
              </a:rPr>
              <a:t>2012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D332F6-EEC0-423E-872E-76768B5C2D8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8086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xmlns="" val="58323402"/>
              </p:ext>
            </p:extLst>
          </p:nvPr>
        </p:nvGraphicFramePr>
        <p:xfrm>
          <a:off x="214282" y="2857496"/>
          <a:ext cx="5357850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5576" y="333375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МЛАДЕНЧЕСКАЯ СМЕРТНОСТЬ  </a:t>
            </a:r>
            <a:endParaRPr lang="ru-RU" sz="4000" b="1" dirty="0">
              <a:solidFill>
                <a:srgbClr val="00964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1857364"/>
            <a:ext cx="5734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1 000 детей,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родившихся живыми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 flipV="1">
            <a:off x="5508102" y="3068961"/>
            <a:ext cx="576065" cy="14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l"/>
            <a:r>
              <a:rPr lang="ru-RU" sz="1800" b="1" dirty="0" smtClean="0">
                <a:solidFill>
                  <a:srgbClr val="FF0000"/>
                </a:solidFill>
              </a:rPr>
              <a:t>8,5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26" name="Text Box 13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1472" y="3068960"/>
            <a:ext cx="8321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ЗДРАВООХРАНЕНИЕ РЕСПУБЛИКИ ТАТАРСТАН - </a:t>
            </a:r>
            <a:r>
              <a:rPr lang="ru-RU" sz="1200" dirty="0" smtClean="0">
                <a:solidFill>
                  <a:schemeClr val="bg1"/>
                </a:solidFill>
              </a:rPr>
              <a:t>2012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0979" y="3717032"/>
            <a:ext cx="3313508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6,4</a:t>
            </a:r>
            <a:endParaRPr lang="ru-RU" sz="1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25423" y="3645594"/>
            <a:ext cx="4974688" cy="714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AutoShape 7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0800000">
            <a:off x="5508104" y="3356992"/>
            <a:ext cx="285752" cy="642942"/>
          </a:xfrm>
          <a:prstGeom prst="rightArrow">
            <a:avLst>
              <a:gd name="adj1" fmla="val 100000"/>
              <a:gd name="adj2" fmla="val 100000"/>
            </a:avLst>
          </a:prstGeom>
          <a:blipFill>
            <a:blip r:embed="rId8" cstate="print"/>
            <a:stretch>
              <a:fillRect/>
            </a:stretch>
          </a:blipFill>
          <a:ln w="12700">
            <a:solidFill>
              <a:schemeClr val="tx1"/>
            </a:solidFill>
          </a:ln>
          <a:effectLst/>
          <a:extLst/>
        </p:spPr>
        <p:txBody>
          <a:bodyPr wrap="none" tIns="91440" bIns="91440" anchor="ctr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74DF74-988C-420F-861E-17B7198AD17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636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556792"/>
            <a:ext cx="748883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2012</a:t>
            </a:r>
            <a:endParaRPr lang="ru-RU" sz="23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clubtrade.ru/images/categories/245/cropped_business_team_work_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2952328" cy="179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9992" y="566124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объектов</a:t>
            </a:r>
            <a:endParaRPr lang="ru-RU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3158" y="2718648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2,6 млрд. руб.</a:t>
            </a:r>
            <a:endParaRPr lang="ru-RU" sz="8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404664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МОДЕРНИЗАЦИЯ</a:t>
            </a:r>
            <a:r>
              <a:rPr lang="ru-RU" sz="60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6000" b="1" dirty="0">
              <a:solidFill>
                <a:srgbClr val="00964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ЗДРАВООХРАНЕНИЕ РЕСПУБЛИКИ ТАТАРСТАН - </a:t>
            </a:r>
            <a:r>
              <a:rPr lang="ru-RU" sz="1200" dirty="0" smtClean="0">
                <a:solidFill>
                  <a:schemeClr val="bg1"/>
                </a:solidFill>
              </a:rPr>
              <a:t>2012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74DF74-988C-420F-861E-17B7198AD17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918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ЗДРАВООХРАНЕНИЕ РЕСПУБЛИКИ ТАТАРСТАН - </a:t>
            </a:r>
            <a:r>
              <a:rPr lang="ru-RU" sz="1200" dirty="0" smtClean="0">
                <a:solidFill>
                  <a:schemeClr val="bg1"/>
                </a:solidFill>
              </a:rPr>
              <a:t>2012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73733" name="Picture 2" descr="C:\Users\Пользователь\Desktop\ФОТО\МЗ РТ\В.Гора 14.07.2011\IMG_33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308" y="332656"/>
            <a:ext cx="9224308" cy="598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5" name="Picture 3" descr="C:\Users\Пользователь\Desktop\ФОТО\МЗ РТ\В.Гора 14.07.2011\IMG_33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3" y="5157788"/>
            <a:ext cx="2232026" cy="1487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56676" name="Picture 4" descr="C:\Users\Пользователь\Desktop\ФОТО\МЗ РТ\В.Гора 14.07.2011\IMG_33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8538" y="5157788"/>
            <a:ext cx="2182812" cy="1455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56678" name="Picture 6" descr="C:\Users\Пользователь\Desktop\ФОТО\РАЙОНЫ\В.Гора 14.07.2011\IMG_33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488" y="5089525"/>
            <a:ext cx="2087562" cy="1468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56679" name="Picture 7" descr="C:\Users\Пользователь\Desktop\Documents\Челны\19.11.2010 БСМП Челны\IMG_963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56125" y="5100638"/>
            <a:ext cx="2232025" cy="148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2700338" y="6416675"/>
            <a:ext cx="1439862" cy="160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Холл и регистратура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9400" y="6437313"/>
            <a:ext cx="1439863" cy="160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Подъезд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272338" y="6343650"/>
            <a:ext cx="1439862" cy="160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Диагностика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51400" y="6364288"/>
            <a:ext cx="1439863" cy="160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Реанимация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896169" y="323071"/>
            <a:ext cx="82557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Реконструкция приемно-диагностических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отделений Высокогорская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ЦРБ</a:t>
            </a:r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35496" y="845840"/>
            <a:ext cx="1033272" cy="1143000"/>
          </a:xfrm>
          <a:prstGeom prst="verticalScroll">
            <a:avLst/>
          </a:prstGeom>
          <a:solidFill>
            <a:srgbClr val="00964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Наши </a:t>
            </a:r>
            <a:r>
              <a:rPr lang="ru-RU" sz="800" dirty="0" smtClean="0">
                <a:solidFill>
                  <a:schemeClr val="bg1"/>
                </a:solidFill>
              </a:rPr>
              <a:t>стандарты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C5D86C-2E89-429F-8931-460C57C10BB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1971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3" name="Picture 5" descr="C:\Users\Пользователь\AppData\Local\Microsoft\Windows\Temporary Internet Files\Content.Outlook\WIUOSMR3\Group 11-_MG_8687__MG_8703-17 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77" b="100000" l="591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992" y="3786457"/>
            <a:ext cx="9171992" cy="307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ЗДРАВООХРАНЕНИЕ РЕСПУБЛИКИ ТАТАРСТАН - </a:t>
            </a:r>
            <a:r>
              <a:rPr lang="ru-RU" sz="1200" dirty="0" smtClean="0">
                <a:solidFill>
                  <a:schemeClr val="bg1"/>
                </a:solidFill>
              </a:rPr>
              <a:t>2012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332656"/>
            <a:ext cx="9071992" cy="146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МОДЕРНИЗАЦИЯ ПЕРВИЧНОЙ МЕДИКО-САНИТАРНОЙ ПОМОЩИ В РЕСПУБЛИКЕ ТАТАРСТАН</a:t>
            </a:r>
            <a:endParaRPr lang="ru-RU" sz="2600" b="1" dirty="0">
              <a:solidFill>
                <a:srgbClr val="009644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500" b="1" i="1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                 </a:t>
            </a:r>
          </a:p>
        </p:txBody>
      </p:sp>
      <p:pic>
        <p:nvPicPr>
          <p:cNvPr id="130050" name="Picture 2" descr="C:\Users\Пользователь\Desktop\ФОТО\МЗ РТ\НЧ 15.02.2012 с ВП\IMG_71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2554" b="100000" l="4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7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520" y="1303655"/>
            <a:ext cx="59766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В 2012 году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планируется: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установить 74 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модульных </a:t>
            </a:r>
            <a:r>
              <a:rPr lang="ru-RU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ФАПа</a:t>
            </a:r>
            <a:endPara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перевод в школы и клубы 25 </a:t>
            </a:r>
            <a:r>
              <a:rPr lang="ru-RU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ФАПов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капитальный ремонт 399 </a:t>
            </a:r>
            <a:r>
              <a:rPr lang="ru-RU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ФАПов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капитальный ремонт 38 врачебных амбулаторий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капитальный ремонт 4 поликлиник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3769876"/>
            <a:ext cx="8096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Объем финансирования - 432,2 млн. рублей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332F6-EEC0-423E-872E-76768B5C2D87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731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5848098" y="4000504"/>
            <a:ext cx="3295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Динамика заболеваемости инсультом в РТ </a:t>
            </a:r>
          </a:p>
          <a:p>
            <a:pPr algn="ctr"/>
            <a:r>
              <a:rPr lang="ru-RU" sz="1200" dirty="0" smtClean="0"/>
              <a:t>На 1000 взр. населения</a:t>
            </a:r>
            <a:endParaRPr lang="ru-RU" sz="1200" dirty="0"/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5500694" y="4214818"/>
          <a:ext cx="3643306" cy="2643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" name="Диаграмма 29"/>
          <p:cNvGraphicFramePr/>
          <p:nvPr/>
        </p:nvGraphicFramePr>
        <p:xfrm>
          <a:off x="2285984" y="4000504"/>
          <a:ext cx="3500446" cy="2943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Диаграмма 27"/>
          <p:cNvGraphicFramePr/>
          <p:nvPr/>
        </p:nvGraphicFramePr>
        <p:xfrm>
          <a:off x="5786446" y="1500174"/>
          <a:ext cx="3357554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3554" name="Picture 1" descr="L:\МК\Headach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2170113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13"/>
          <p:cNvSpPr txBox="1">
            <a:spLocks noChangeArrowheads="1"/>
          </p:cNvSpPr>
          <p:nvPr/>
        </p:nvSpPr>
        <p:spPr bwMode="auto">
          <a:xfrm>
            <a:off x="2679700" y="881041"/>
            <a:ext cx="3476476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1600" dirty="0">
                <a:latin typeface="Tahoma" pitchFamily="34" charset="0"/>
                <a:cs typeface="Arial" charset="0"/>
              </a:rPr>
              <a:t>Для лечения больных </a:t>
            </a:r>
          </a:p>
          <a:p>
            <a:pPr algn="r" eaLnBrk="1" hangingPunct="1"/>
            <a:r>
              <a:rPr lang="ru-RU" sz="1600" dirty="0">
                <a:latin typeface="Tahoma" pitchFamily="34" charset="0"/>
                <a:cs typeface="Arial" charset="0"/>
              </a:rPr>
              <a:t>с инсультом  организовано     </a:t>
            </a:r>
          </a:p>
          <a:p>
            <a:pPr algn="r" eaLnBrk="1" hangingPunct="1"/>
            <a:r>
              <a:rPr lang="ru-RU" sz="1600" b="1" dirty="0" smtClean="0">
                <a:solidFill>
                  <a:srgbClr val="009644"/>
                </a:solidFill>
                <a:latin typeface="Tahoma" pitchFamily="34" charset="0"/>
                <a:cs typeface="Arial" charset="0"/>
              </a:rPr>
              <a:t>15 </a:t>
            </a:r>
            <a:r>
              <a:rPr lang="ru-RU" sz="1600" b="1" dirty="0">
                <a:solidFill>
                  <a:srgbClr val="009644"/>
                </a:solidFill>
                <a:latin typeface="Tahoma" pitchFamily="34" charset="0"/>
                <a:cs typeface="Arial" charset="0"/>
              </a:rPr>
              <a:t>сосудистых центров</a:t>
            </a:r>
          </a:p>
          <a:p>
            <a:pPr algn="r" eaLnBrk="1" hangingPunct="1"/>
            <a:endParaRPr lang="ru-RU" sz="1400" dirty="0">
              <a:latin typeface="Tahoma" pitchFamily="34" charset="0"/>
              <a:cs typeface="Arial" charset="0"/>
            </a:endParaRPr>
          </a:p>
        </p:txBody>
      </p:sp>
      <p:sp>
        <p:nvSpPr>
          <p:cNvPr id="23556" name="Text Box 13"/>
          <p:cNvSpPr txBox="1">
            <a:spLocks noChangeArrowheads="1"/>
          </p:cNvSpPr>
          <p:nvPr/>
        </p:nvSpPr>
        <p:spPr bwMode="auto">
          <a:xfrm>
            <a:off x="1588" y="333376"/>
            <a:ext cx="9142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ОРГАНИЗАЦИЯ   СОСУДИСТЫХ   ЦЕНТРОВ</a:t>
            </a:r>
          </a:p>
        </p:txBody>
      </p:sp>
      <p:sp>
        <p:nvSpPr>
          <p:cNvPr id="23557" name="Номер слайда 2"/>
          <p:cNvSpPr txBox="1">
            <a:spLocks/>
          </p:cNvSpPr>
          <p:nvPr/>
        </p:nvSpPr>
        <p:spPr bwMode="auto">
          <a:xfrm>
            <a:off x="179388" y="6519863"/>
            <a:ext cx="514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16B877-27A1-4B0F-9CE6-C222EAF15336}" type="slidenum">
              <a:rPr lang="ru-RU" sz="1400" b="1">
                <a:latin typeface="Calibri" pitchFamily="34" charset="0"/>
                <a:cs typeface="Arial" charset="0"/>
              </a:rPr>
              <a:pPr eaLnBrk="1" hangingPunct="1"/>
              <a:t>19</a:t>
            </a:fld>
            <a:endParaRPr lang="ru-RU" sz="1400" b="1">
              <a:latin typeface="Calibri" pitchFamily="34" charset="0"/>
              <a:cs typeface="Arial" charset="0"/>
            </a:endParaRPr>
          </a:p>
        </p:txBody>
      </p:sp>
      <p:pic>
        <p:nvPicPr>
          <p:cNvPr id="23558" name="Picture 2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266"/>
            <a:ext cx="3563888" cy="211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9" name="Группа 3"/>
          <p:cNvGrpSpPr>
            <a:grpSpLocks/>
          </p:cNvGrpSpPr>
          <p:nvPr/>
        </p:nvGrpSpPr>
        <p:grpSpPr bwMode="auto">
          <a:xfrm>
            <a:off x="6000760" y="1719263"/>
            <a:ext cx="3001953" cy="1007499"/>
            <a:chOff x="2118647" y="3913181"/>
            <a:chExt cx="2907687" cy="1120363"/>
          </a:xfrm>
        </p:grpSpPr>
        <p:sp>
          <p:nvSpPr>
            <p:cNvPr id="33" name="TextBox 13"/>
            <p:cNvSpPr txBox="1">
              <a:spLocks noChangeArrowheads="1"/>
            </p:cNvSpPr>
            <p:nvPr/>
          </p:nvSpPr>
          <p:spPr bwMode="auto">
            <a:xfrm>
              <a:off x="2118647" y="3913181"/>
              <a:ext cx="2907687" cy="67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 smtClean="0">
                  <a:latin typeface="+mj-lt"/>
                </a:rPr>
                <a:t>Рост </a:t>
              </a:r>
              <a:r>
                <a:rPr lang="ru-RU" sz="1400" b="1" dirty="0">
                  <a:latin typeface="+mj-lt"/>
                </a:rPr>
                <a:t>пролеченных больных с ОНМК в </a:t>
              </a:r>
              <a:r>
                <a:rPr lang="ru-RU" sz="1400" b="1" dirty="0" smtClean="0">
                  <a:latin typeface="+mj-lt"/>
                </a:rPr>
                <a:t>сосудистых центрах</a:t>
              </a:r>
              <a:endParaRPr lang="ru-RU" sz="1400" b="1" dirty="0">
                <a:latin typeface="+mj-lt"/>
              </a:endParaRPr>
            </a:p>
          </p:txBody>
        </p:sp>
        <p:sp>
          <p:nvSpPr>
            <p:cNvPr id="34" name="Стрелка вниз 33"/>
            <p:cNvSpPr/>
            <p:nvPr/>
          </p:nvSpPr>
          <p:spPr>
            <a:xfrm rot="10800000">
              <a:off x="3062603" y="4465538"/>
              <a:ext cx="1239232" cy="546218"/>
            </a:xfrm>
            <a:prstGeom prst="downArrow">
              <a:avLst>
                <a:gd name="adj1" fmla="val 74390"/>
                <a:gd name="adj2" fmla="val 47776"/>
              </a:avLst>
            </a:prstGeom>
            <a:solidFill>
              <a:srgbClr val="009644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600" dirty="0"/>
            </a:p>
          </p:txBody>
        </p:sp>
        <p:sp>
          <p:nvSpPr>
            <p:cNvPr id="23578" name="TextBox 8"/>
            <p:cNvSpPr txBox="1">
              <a:spLocks noChangeArrowheads="1"/>
            </p:cNvSpPr>
            <p:nvPr/>
          </p:nvSpPr>
          <p:spPr bwMode="auto">
            <a:xfrm>
              <a:off x="3280439" y="4557598"/>
              <a:ext cx="943956" cy="475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400" b="1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158,1</a:t>
              </a:r>
              <a:r>
                <a:rPr lang="ru-RU" sz="1800" b="1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%</a:t>
              </a:r>
              <a:endParaRPr lang="ru-RU" sz="1800" b="1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</p:grpSp>
      <p:sp>
        <p:nvSpPr>
          <p:cNvPr id="23560" name="Прямоугольник 2"/>
          <p:cNvSpPr>
            <a:spLocks noChangeArrowheads="1"/>
          </p:cNvSpPr>
          <p:nvPr/>
        </p:nvSpPr>
        <p:spPr bwMode="auto">
          <a:xfrm>
            <a:off x="6348413" y="981075"/>
            <a:ext cx="26543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Прикрепленное население к сосудистым центрам - около      </a:t>
            </a:r>
            <a:br>
              <a:rPr lang="ru-RU" sz="1400" dirty="0">
                <a:latin typeface="Tahoma" pitchFamily="34" charset="0"/>
                <a:cs typeface="Tahoma" pitchFamily="34" charset="0"/>
              </a:rPr>
            </a:br>
            <a:r>
              <a:rPr lang="ru-RU" sz="1400" b="1" dirty="0">
                <a:solidFill>
                  <a:srgbClr val="009644"/>
                </a:solidFill>
                <a:latin typeface="Tahoma" pitchFamily="34" charset="0"/>
                <a:cs typeface="Tahoma" pitchFamily="34" charset="0"/>
              </a:rPr>
              <a:t>3 млн. человек.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348413" y="982663"/>
            <a:ext cx="0" cy="646112"/>
          </a:xfrm>
          <a:prstGeom prst="line">
            <a:avLst/>
          </a:prstGeom>
          <a:ln w="31750">
            <a:solidFill>
              <a:srgbClr val="0096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трелка вниз 43"/>
          <p:cNvSpPr/>
          <p:nvPr/>
        </p:nvSpPr>
        <p:spPr bwMode="auto">
          <a:xfrm rot="10800000">
            <a:off x="6715140" y="4643446"/>
            <a:ext cx="1011238" cy="423863"/>
          </a:xfrm>
          <a:prstGeom prst="downArrow">
            <a:avLst>
              <a:gd name="adj1" fmla="val 74390"/>
              <a:gd name="adj2" fmla="val 50000"/>
            </a:avLst>
          </a:prstGeom>
          <a:solidFill>
            <a:srgbClr val="009644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600" dirty="0"/>
          </a:p>
        </p:txBody>
      </p:sp>
      <p:sp>
        <p:nvSpPr>
          <p:cNvPr id="23564" name="TextBox 8"/>
          <p:cNvSpPr txBox="1">
            <a:spLocks noChangeArrowheads="1"/>
          </p:cNvSpPr>
          <p:nvPr/>
        </p:nvSpPr>
        <p:spPr bwMode="auto">
          <a:xfrm>
            <a:off x="6929454" y="4714884"/>
            <a:ext cx="782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53</a:t>
            </a: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%</a:t>
            </a:r>
            <a:endParaRPr lang="ru-RU" sz="14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8" name="Стрелка вниз 47"/>
          <p:cNvSpPr/>
          <p:nvPr/>
        </p:nvSpPr>
        <p:spPr>
          <a:xfrm>
            <a:off x="3643306" y="4500570"/>
            <a:ext cx="936625" cy="444500"/>
          </a:xfrm>
          <a:prstGeom prst="downArrow">
            <a:avLst>
              <a:gd name="adj1" fmla="val 74390"/>
              <a:gd name="adj2" fmla="val 50000"/>
            </a:avLst>
          </a:prstGeom>
          <a:solidFill>
            <a:srgbClr val="009644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42,1%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3568" name="Text Box 24"/>
          <p:cNvSpPr txBox="1">
            <a:spLocks noChangeArrowheads="1"/>
          </p:cNvSpPr>
          <p:nvPr/>
        </p:nvSpPr>
        <p:spPr bwMode="auto">
          <a:xfrm>
            <a:off x="1588" y="3284538"/>
            <a:ext cx="2914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800" b="1" dirty="0" smtClean="0">
                <a:solidFill>
                  <a:srgbClr val="DCDCDC"/>
                </a:solidFill>
                <a:latin typeface="Calibri" pitchFamily="34" charset="0"/>
                <a:cs typeface="Arial" charset="0"/>
              </a:rPr>
              <a:t>2008-2011</a:t>
            </a:r>
            <a:endParaRPr lang="ru-RU" sz="4800" b="1" dirty="0">
              <a:solidFill>
                <a:srgbClr val="DCDCDC"/>
              </a:solidFill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23570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34205358"/>
              </p:ext>
            </p:extLst>
          </p:nvPr>
        </p:nvGraphicFramePr>
        <p:xfrm>
          <a:off x="2627784" y="1988840"/>
          <a:ext cx="3324225" cy="2083102"/>
        </p:xfrm>
        <a:graphic>
          <a:graphicData uri="http://schemas.openxmlformats.org/presentationml/2006/ole">
            <p:oleObj spid="_x0000_s31849" name="Worksheet" r:id="rId10" imgW="3322608" imgH="2048434" progId="Excel.Sheet.8">
              <p:embed/>
            </p:oleObj>
          </a:graphicData>
        </a:graphic>
      </p:graphicFrame>
      <p:sp>
        <p:nvSpPr>
          <p:cNvPr id="23571" name="TextBox 2"/>
          <p:cNvSpPr txBox="1">
            <a:spLocks noChangeArrowheads="1"/>
          </p:cNvSpPr>
          <p:nvPr/>
        </p:nvSpPr>
        <p:spPr bwMode="auto">
          <a:xfrm>
            <a:off x="3214678" y="1857364"/>
            <a:ext cx="28694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latin typeface="+mn-lt"/>
                <a:cs typeface="Arial" charset="0"/>
              </a:rPr>
              <a:t>Функциональное  восстановление больных после ОНМК,%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65100" y="849313"/>
            <a:ext cx="2592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ТЕХНОЛОГИИ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574675" y="981075"/>
            <a:ext cx="1260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ЛОГИСТИКА</a:t>
            </a: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714375" y="1125538"/>
            <a:ext cx="3097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ОПЕРАТИВНОСТЬ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ЗДРАВООХРАНЕНИЕ РЕСПУБЛИКИ ТАТАРСТАН - </a:t>
            </a:r>
            <a:r>
              <a:rPr lang="ru-RU" sz="1200" dirty="0" smtClean="0">
                <a:solidFill>
                  <a:schemeClr val="bg1"/>
                </a:solidFill>
              </a:rPr>
              <a:t>2012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03947" y="4000504"/>
            <a:ext cx="36959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Динамика смертности от инсульта в РТ</a:t>
            </a:r>
          </a:p>
          <a:p>
            <a:pPr algn="ctr"/>
            <a:r>
              <a:rPr lang="ru-RU" sz="1200" dirty="0" smtClean="0"/>
              <a:t>на 1000 взр. населения</a:t>
            </a:r>
            <a:endParaRPr lang="ru-RU" sz="1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74DF74-988C-420F-861E-17B7198AD17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165186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xmlns="" val="3810939234"/>
              </p:ext>
            </p:extLst>
          </p:nvPr>
        </p:nvGraphicFramePr>
        <p:xfrm>
          <a:off x="139782" y="3121305"/>
          <a:ext cx="5800370" cy="3181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7158" y="571480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96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КОЭФФИЦИЕНТ ЕСТЕСТВЕННОГО ПРИРОСТА  </a:t>
            </a:r>
            <a:endParaRPr lang="ru-RU" sz="4400" b="1" dirty="0">
              <a:solidFill>
                <a:srgbClr val="0096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458112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2010-2011</a:t>
            </a:r>
            <a:endParaRPr lang="ru-RU" sz="1200" b="1" dirty="0"/>
          </a:p>
        </p:txBody>
      </p:sp>
      <p:sp>
        <p:nvSpPr>
          <p:cNvPr id="2" name="Овал 1"/>
          <p:cNvSpPr/>
          <p:nvPr/>
        </p:nvSpPr>
        <p:spPr>
          <a:xfrm>
            <a:off x="4569626" y="4041068"/>
            <a:ext cx="1080120" cy="108012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63688" y="256490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+ 3 073</a:t>
            </a:r>
            <a:endParaRPr lang="ru-RU" sz="4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328498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ЧЕЛОВЕК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206084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    </a:t>
            </a:r>
            <a:r>
              <a:rPr lang="ru-RU" b="1" dirty="0" smtClean="0">
                <a:solidFill>
                  <a:srgbClr val="002060"/>
                </a:solidFill>
              </a:rPr>
              <a:t>НА 1 000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ЗДРАВООХРАНЕНИЕ РЕСПУБЛИКИ ТАТАРСТАН - </a:t>
            </a:r>
            <a:r>
              <a:rPr lang="ru-RU" sz="1200" dirty="0" smtClean="0">
                <a:solidFill>
                  <a:schemeClr val="bg1"/>
                </a:solidFill>
              </a:rPr>
              <a:t>2012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2420888"/>
            <a:ext cx="4896544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+1,6</a:t>
            </a:r>
            <a:endParaRPr lang="ru-RU" sz="12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594100" y="6505575"/>
            <a:ext cx="32853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dirty="0"/>
              <a:t>*по данным </a:t>
            </a:r>
            <a:r>
              <a:rPr lang="ru-RU" sz="1400" dirty="0" err="1" smtClean="0"/>
              <a:t>Татарстанстат</a:t>
            </a:r>
            <a:r>
              <a:rPr lang="ru-RU" sz="1400" dirty="0"/>
              <a:t> на 01.07.2012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74DF74-988C-420F-861E-17B7198AD17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3287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Рисунок 16" descr="Безимени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6" t="11458" r="2499" b="10416"/>
          <a:stretch>
            <a:fillRect/>
          </a:stretch>
        </p:blipFill>
        <p:spPr bwMode="auto">
          <a:xfrm>
            <a:off x="17463" y="752624"/>
            <a:ext cx="9126537" cy="5700712"/>
          </a:xfrm>
          <a:prstGeom prst="rect">
            <a:avLst/>
          </a:prstGeom>
          <a:noFill/>
          <a:ln w="28575">
            <a:solidFill>
              <a:srgbClr val="00964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86" descr="r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071813"/>
            <a:ext cx="4286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6" descr="r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4286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6" descr="r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286125"/>
            <a:ext cx="4286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6" descr="r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428875"/>
            <a:ext cx="4286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6" descr="r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357438"/>
            <a:ext cx="4286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6" descr="r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875" y="2857500"/>
            <a:ext cx="4286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вал 19"/>
          <p:cNvSpPr/>
          <p:nvPr/>
        </p:nvSpPr>
        <p:spPr>
          <a:xfrm>
            <a:off x="2786063" y="2500313"/>
            <a:ext cx="357187" cy="357187"/>
          </a:xfrm>
          <a:prstGeom prst="ellipse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9" name="Крест 18"/>
          <p:cNvSpPr/>
          <p:nvPr/>
        </p:nvSpPr>
        <p:spPr>
          <a:xfrm>
            <a:off x="2857488" y="2571744"/>
            <a:ext cx="238127" cy="238127"/>
          </a:xfrm>
          <a:prstGeom prst="plus">
            <a:avLst/>
          </a:prstGeom>
          <a:solidFill>
            <a:srgbClr val="FF0000"/>
          </a:solidFill>
          <a:ln>
            <a:solidFill>
              <a:srgbClr val="CC33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1" name="Овал 20"/>
          <p:cNvSpPr/>
          <p:nvPr/>
        </p:nvSpPr>
        <p:spPr>
          <a:xfrm>
            <a:off x="6072188" y="2214563"/>
            <a:ext cx="285750" cy="285750"/>
          </a:xfrm>
          <a:prstGeom prst="ellipse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2" name="Крест 21"/>
          <p:cNvSpPr/>
          <p:nvPr/>
        </p:nvSpPr>
        <p:spPr>
          <a:xfrm>
            <a:off x="6143636" y="2285992"/>
            <a:ext cx="142876" cy="142876"/>
          </a:xfrm>
          <a:prstGeom prst="plus">
            <a:avLst/>
          </a:prstGeom>
          <a:solidFill>
            <a:srgbClr val="FF0000"/>
          </a:solidFill>
          <a:ln>
            <a:solidFill>
              <a:srgbClr val="CC33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3" name="Овал 22"/>
          <p:cNvSpPr/>
          <p:nvPr/>
        </p:nvSpPr>
        <p:spPr>
          <a:xfrm>
            <a:off x="6643688" y="2714625"/>
            <a:ext cx="285750" cy="285750"/>
          </a:xfrm>
          <a:prstGeom prst="ellipse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4" name="Крест 23"/>
          <p:cNvSpPr/>
          <p:nvPr/>
        </p:nvSpPr>
        <p:spPr>
          <a:xfrm>
            <a:off x="6649204" y="2773471"/>
            <a:ext cx="290825" cy="217345"/>
          </a:xfrm>
          <a:prstGeom prst="plus">
            <a:avLst/>
          </a:prstGeom>
          <a:solidFill>
            <a:srgbClr val="FF0000"/>
          </a:solidFill>
          <a:ln>
            <a:solidFill>
              <a:srgbClr val="CC33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6" name="Овал 25"/>
          <p:cNvSpPr/>
          <p:nvPr/>
        </p:nvSpPr>
        <p:spPr>
          <a:xfrm>
            <a:off x="1071563" y="5572125"/>
            <a:ext cx="357187" cy="357188"/>
          </a:xfrm>
          <a:prstGeom prst="ellipse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7" name="Крест 26"/>
          <p:cNvSpPr/>
          <p:nvPr/>
        </p:nvSpPr>
        <p:spPr>
          <a:xfrm>
            <a:off x="1142976" y="5643577"/>
            <a:ext cx="238127" cy="238127"/>
          </a:xfrm>
          <a:prstGeom prst="plus">
            <a:avLst/>
          </a:prstGeom>
          <a:solidFill>
            <a:srgbClr val="FF0000"/>
          </a:solidFill>
          <a:ln>
            <a:solidFill>
              <a:srgbClr val="CC33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50202" name="TextBox 27"/>
          <p:cNvSpPr txBox="1">
            <a:spLocks noChangeArrowheads="1"/>
          </p:cNvSpPr>
          <p:nvPr/>
        </p:nvSpPr>
        <p:spPr bwMode="auto">
          <a:xfrm>
            <a:off x="1428750" y="5572125"/>
            <a:ext cx="2214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/>
              <a:t>- Травмоцентр </a:t>
            </a:r>
            <a:r>
              <a:rPr lang="en-US" sz="1400"/>
              <a:t>I </a:t>
            </a:r>
            <a:r>
              <a:rPr lang="ru-RU" sz="1400"/>
              <a:t>уровня</a:t>
            </a:r>
          </a:p>
        </p:txBody>
      </p:sp>
      <p:sp>
        <p:nvSpPr>
          <p:cNvPr id="36" name="Овал 35"/>
          <p:cNvSpPr/>
          <p:nvPr/>
        </p:nvSpPr>
        <p:spPr>
          <a:xfrm>
            <a:off x="4143375" y="5572125"/>
            <a:ext cx="285750" cy="285750"/>
          </a:xfrm>
          <a:prstGeom prst="ellipse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37" name="Крест 36"/>
          <p:cNvSpPr/>
          <p:nvPr/>
        </p:nvSpPr>
        <p:spPr>
          <a:xfrm>
            <a:off x="4214810" y="5643577"/>
            <a:ext cx="142876" cy="142876"/>
          </a:xfrm>
          <a:prstGeom prst="plus">
            <a:avLst/>
          </a:prstGeom>
          <a:solidFill>
            <a:srgbClr val="FF0000"/>
          </a:solidFill>
          <a:ln>
            <a:solidFill>
              <a:srgbClr val="CC33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50207" name="TextBox 37"/>
          <p:cNvSpPr txBox="1">
            <a:spLocks noChangeArrowheads="1"/>
          </p:cNvSpPr>
          <p:nvPr/>
        </p:nvSpPr>
        <p:spPr bwMode="auto">
          <a:xfrm>
            <a:off x="4429125" y="5572125"/>
            <a:ext cx="2357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/>
              <a:t>- Травмоцентр </a:t>
            </a:r>
            <a:r>
              <a:rPr lang="en-US" sz="1400"/>
              <a:t>II </a:t>
            </a:r>
            <a:r>
              <a:rPr lang="ru-RU" sz="1400"/>
              <a:t>уровня</a:t>
            </a:r>
          </a:p>
        </p:txBody>
      </p:sp>
      <p:pic>
        <p:nvPicPr>
          <p:cNvPr id="50208" name="Picture 86" descr="r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5" y="6072188"/>
            <a:ext cx="4286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09" name="TextBox 39"/>
          <p:cNvSpPr txBox="1">
            <a:spLocks noChangeArrowheads="1"/>
          </p:cNvSpPr>
          <p:nvPr/>
        </p:nvSpPr>
        <p:spPr bwMode="auto">
          <a:xfrm>
            <a:off x="1428750" y="6000750"/>
            <a:ext cx="228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/>
              <a:t>- Травмоцентр </a:t>
            </a:r>
            <a:r>
              <a:rPr lang="en-US" sz="1400"/>
              <a:t>III </a:t>
            </a:r>
            <a:r>
              <a:rPr lang="ru-RU" sz="1400"/>
              <a:t>уровня</a:t>
            </a:r>
          </a:p>
        </p:txBody>
      </p:sp>
      <p:sp>
        <p:nvSpPr>
          <p:cNvPr id="41" name="5-конечная звезда 40"/>
          <p:cNvSpPr/>
          <p:nvPr/>
        </p:nvSpPr>
        <p:spPr>
          <a:xfrm>
            <a:off x="3500438" y="2857500"/>
            <a:ext cx="71437" cy="71438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42" name="5-конечная звезда 41"/>
          <p:cNvSpPr/>
          <p:nvPr/>
        </p:nvSpPr>
        <p:spPr>
          <a:xfrm>
            <a:off x="4214813" y="6072188"/>
            <a:ext cx="142875" cy="142875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50212" name="TextBox 42"/>
          <p:cNvSpPr txBox="1">
            <a:spLocks noChangeArrowheads="1"/>
          </p:cNvSpPr>
          <p:nvPr/>
        </p:nvSpPr>
        <p:spPr bwMode="auto">
          <a:xfrm>
            <a:off x="4500563" y="6021388"/>
            <a:ext cx="2357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/>
              <a:t>- Аварийные участки</a:t>
            </a:r>
          </a:p>
        </p:txBody>
      </p:sp>
      <p:sp>
        <p:nvSpPr>
          <p:cNvPr id="44" name="5-конечная звезда 43"/>
          <p:cNvSpPr/>
          <p:nvPr/>
        </p:nvSpPr>
        <p:spPr>
          <a:xfrm>
            <a:off x="2500313" y="2786063"/>
            <a:ext cx="71437" cy="7143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45" name="5-конечная звезда 44"/>
          <p:cNvSpPr/>
          <p:nvPr/>
        </p:nvSpPr>
        <p:spPr>
          <a:xfrm>
            <a:off x="2571750" y="2786063"/>
            <a:ext cx="71438" cy="7143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47" name="5-конечная звезда 46"/>
          <p:cNvSpPr/>
          <p:nvPr/>
        </p:nvSpPr>
        <p:spPr>
          <a:xfrm>
            <a:off x="2643188" y="2714625"/>
            <a:ext cx="71437" cy="71438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49" name="5-конечная звезда 48"/>
          <p:cNvSpPr/>
          <p:nvPr/>
        </p:nvSpPr>
        <p:spPr>
          <a:xfrm>
            <a:off x="2786063" y="2428875"/>
            <a:ext cx="71437" cy="71438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50" name="5-конечная звезда 49"/>
          <p:cNvSpPr/>
          <p:nvPr/>
        </p:nvSpPr>
        <p:spPr>
          <a:xfrm>
            <a:off x="3143250" y="2428875"/>
            <a:ext cx="71438" cy="71438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51" name="5-конечная звезда 50"/>
          <p:cNvSpPr/>
          <p:nvPr/>
        </p:nvSpPr>
        <p:spPr>
          <a:xfrm>
            <a:off x="3643313" y="2928938"/>
            <a:ext cx="71437" cy="7143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52" name="5-конечная звезда 51"/>
          <p:cNvSpPr/>
          <p:nvPr/>
        </p:nvSpPr>
        <p:spPr>
          <a:xfrm>
            <a:off x="3857625" y="2928938"/>
            <a:ext cx="71438" cy="7143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53" name="5-конечная звезда 52"/>
          <p:cNvSpPr/>
          <p:nvPr/>
        </p:nvSpPr>
        <p:spPr>
          <a:xfrm>
            <a:off x="4000500" y="2928938"/>
            <a:ext cx="71438" cy="7143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54" name="5-конечная звезда 53"/>
          <p:cNvSpPr/>
          <p:nvPr/>
        </p:nvSpPr>
        <p:spPr>
          <a:xfrm>
            <a:off x="3786188" y="2928938"/>
            <a:ext cx="71437" cy="7143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55" name="5-конечная звезда 54"/>
          <p:cNvSpPr/>
          <p:nvPr/>
        </p:nvSpPr>
        <p:spPr>
          <a:xfrm>
            <a:off x="4572000" y="2928938"/>
            <a:ext cx="71438" cy="7143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56" name="5-конечная звезда 55"/>
          <p:cNvSpPr/>
          <p:nvPr/>
        </p:nvSpPr>
        <p:spPr>
          <a:xfrm>
            <a:off x="4643438" y="2928938"/>
            <a:ext cx="71437" cy="7143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57" name="5-конечная звезда 56"/>
          <p:cNvSpPr/>
          <p:nvPr/>
        </p:nvSpPr>
        <p:spPr>
          <a:xfrm>
            <a:off x="4714875" y="2928938"/>
            <a:ext cx="71438" cy="7143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58" name="5-конечная звезда 57"/>
          <p:cNvSpPr/>
          <p:nvPr/>
        </p:nvSpPr>
        <p:spPr>
          <a:xfrm>
            <a:off x="4786313" y="2928938"/>
            <a:ext cx="71437" cy="7143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59" name="5-конечная звезда 58"/>
          <p:cNvSpPr/>
          <p:nvPr/>
        </p:nvSpPr>
        <p:spPr>
          <a:xfrm>
            <a:off x="5072063" y="3000375"/>
            <a:ext cx="71437" cy="71438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60" name="5-конечная звезда 59"/>
          <p:cNvSpPr/>
          <p:nvPr/>
        </p:nvSpPr>
        <p:spPr>
          <a:xfrm>
            <a:off x="5643563" y="2857500"/>
            <a:ext cx="71437" cy="71438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61" name="5-конечная звезда 60"/>
          <p:cNvSpPr/>
          <p:nvPr/>
        </p:nvSpPr>
        <p:spPr>
          <a:xfrm>
            <a:off x="5715000" y="2857500"/>
            <a:ext cx="71438" cy="71438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62" name="5-конечная звезда 61"/>
          <p:cNvSpPr/>
          <p:nvPr/>
        </p:nvSpPr>
        <p:spPr>
          <a:xfrm>
            <a:off x="5786438" y="2857500"/>
            <a:ext cx="71437" cy="71438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63" name="5-конечная звезда 62"/>
          <p:cNvSpPr/>
          <p:nvPr/>
        </p:nvSpPr>
        <p:spPr>
          <a:xfrm>
            <a:off x="5857875" y="2786063"/>
            <a:ext cx="71438" cy="7143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64" name="5-конечная звезда 63"/>
          <p:cNvSpPr/>
          <p:nvPr/>
        </p:nvSpPr>
        <p:spPr>
          <a:xfrm>
            <a:off x="6357938" y="2643188"/>
            <a:ext cx="71437" cy="7143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65" name="5-конечная звезда 64"/>
          <p:cNvSpPr/>
          <p:nvPr/>
        </p:nvSpPr>
        <p:spPr>
          <a:xfrm>
            <a:off x="6429375" y="2714625"/>
            <a:ext cx="71438" cy="71438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66" name="5-конечная звезда 65"/>
          <p:cNvSpPr/>
          <p:nvPr/>
        </p:nvSpPr>
        <p:spPr>
          <a:xfrm>
            <a:off x="6500813" y="2786063"/>
            <a:ext cx="71437" cy="7143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67" name="5-конечная звезда 66"/>
          <p:cNvSpPr/>
          <p:nvPr/>
        </p:nvSpPr>
        <p:spPr>
          <a:xfrm>
            <a:off x="7072313" y="2928938"/>
            <a:ext cx="71437" cy="7143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68" name="5-конечная звезда 67"/>
          <p:cNvSpPr/>
          <p:nvPr/>
        </p:nvSpPr>
        <p:spPr>
          <a:xfrm>
            <a:off x="7143750" y="2928938"/>
            <a:ext cx="71438" cy="7143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69" name="5-конечная звезда 68"/>
          <p:cNvSpPr/>
          <p:nvPr/>
        </p:nvSpPr>
        <p:spPr>
          <a:xfrm>
            <a:off x="7500938" y="2928938"/>
            <a:ext cx="71437" cy="7143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70" name="5-конечная звезда 69"/>
          <p:cNvSpPr/>
          <p:nvPr/>
        </p:nvSpPr>
        <p:spPr>
          <a:xfrm>
            <a:off x="8286750" y="3214688"/>
            <a:ext cx="71438" cy="7143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50238" name="Rectangle 61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39" name="Text Box 62"/>
          <p:cNvSpPr txBox="1">
            <a:spLocks noChangeArrowheads="1"/>
          </p:cNvSpPr>
          <p:nvPr/>
        </p:nvSpPr>
        <p:spPr bwMode="auto">
          <a:xfrm>
            <a:off x="-217040" y="332656"/>
            <a:ext cx="936104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600" b="1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Расположение </a:t>
            </a:r>
            <a:r>
              <a:rPr lang="ru-RU" sz="2600" b="1" dirty="0" err="1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травмоцентров</a:t>
            </a:r>
            <a:r>
              <a:rPr lang="ru-RU" sz="2600" b="1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 по трассе М -7 «Волга» </a:t>
            </a:r>
          </a:p>
          <a:p>
            <a:pPr eaLnBrk="1" hangingPunct="1">
              <a:spcBef>
                <a:spcPct val="50000"/>
              </a:spcBef>
            </a:pPr>
            <a:endParaRPr lang="ru-RU" sz="2400" dirty="0">
              <a:solidFill>
                <a:srgbClr val="00964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240" name="Picture 4" descr="IMG_209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44900"/>
            <a:ext cx="19177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лилиния 1"/>
          <p:cNvSpPr/>
          <p:nvPr/>
        </p:nvSpPr>
        <p:spPr>
          <a:xfrm>
            <a:off x="7397750" y="5257800"/>
            <a:ext cx="738188" cy="425450"/>
          </a:xfrm>
          <a:custGeom>
            <a:avLst/>
            <a:gdLst>
              <a:gd name="connsiteX0" fmla="*/ 0 w 737755"/>
              <a:gd name="connsiteY0" fmla="*/ 426027 h 426027"/>
              <a:gd name="connsiteX1" fmla="*/ 51955 w 737755"/>
              <a:gd name="connsiteY1" fmla="*/ 342900 h 426027"/>
              <a:gd name="connsiteX2" fmla="*/ 103909 w 737755"/>
              <a:gd name="connsiteY2" fmla="*/ 259773 h 426027"/>
              <a:gd name="connsiteX3" fmla="*/ 124691 w 737755"/>
              <a:gd name="connsiteY3" fmla="*/ 228600 h 426027"/>
              <a:gd name="connsiteX4" fmla="*/ 145473 w 737755"/>
              <a:gd name="connsiteY4" fmla="*/ 197427 h 426027"/>
              <a:gd name="connsiteX5" fmla="*/ 218209 w 737755"/>
              <a:gd name="connsiteY5" fmla="*/ 145473 h 426027"/>
              <a:gd name="connsiteX6" fmla="*/ 259773 w 737755"/>
              <a:gd name="connsiteY6" fmla="*/ 124691 h 426027"/>
              <a:gd name="connsiteX7" fmla="*/ 322118 w 737755"/>
              <a:gd name="connsiteY7" fmla="*/ 83127 h 426027"/>
              <a:gd name="connsiteX8" fmla="*/ 394855 w 737755"/>
              <a:gd name="connsiteY8" fmla="*/ 62345 h 426027"/>
              <a:gd name="connsiteX9" fmla="*/ 436418 w 737755"/>
              <a:gd name="connsiteY9" fmla="*/ 41564 h 426027"/>
              <a:gd name="connsiteX10" fmla="*/ 477982 w 737755"/>
              <a:gd name="connsiteY10" fmla="*/ 31173 h 426027"/>
              <a:gd name="connsiteX11" fmla="*/ 613064 w 737755"/>
              <a:gd name="connsiteY11" fmla="*/ 0 h 426027"/>
              <a:gd name="connsiteX12" fmla="*/ 737755 w 737755"/>
              <a:gd name="connsiteY12" fmla="*/ 0 h 42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7755" h="426027">
                <a:moveTo>
                  <a:pt x="0" y="426027"/>
                </a:moveTo>
                <a:cubicBezTo>
                  <a:pt x="45010" y="313504"/>
                  <a:pt x="-7195" y="424232"/>
                  <a:pt x="51955" y="342900"/>
                </a:cubicBezTo>
                <a:cubicBezTo>
                  <a:pt x="71174" y="316474"/>
                  <a:pt x="86366" y="287340"/>
                  <a:pt x="103909" y="259773"/>
                </a:cubicBezTo>
                <a:cubicBezTo>
                  <a:pt x="110614" y="249237"/>
                  <a:pt x="117764" y="238991"/>
                  <a:pt x="124691" y="228600"/>
                </a:cubicBezTo>
                <a:cubicBezTo>
                  <a:pt x="131618" y="218209"/>
                  <a:pt x="135482" y="204920"/>
                  <a:pt x="145473" y="197427"/>
                </a:cubicBezTo>
                <a:cubicBezTo>
                  <a:pt x="163304" y="184054"/>
                  <a:pt x="196945" y="157624"/>
                  <a:pt x="218209" y="145473"/>
                </a:cubicBezTo>
                <a:cubicBezTo>
                  <a:pt x="231658" y="137788"/>
                  <a:pt x="246490" y="132661"/>
                  <a:pt x="259773" y="124691"/>
                </a:cubicBezTo>
                <a:cubicBezTo>
                  <a:pt x="281190" y="111841"/>
                  <a:pt x="297887" y="89185"/>
                  <a:pt x="322118" y="83127"/>
                </a:cubicBezTo>
                <a:cubicBezTo>
                  <a:pt x="343211" y="77854"/>
                  <a:pt x="373984" y="71289"/>
                  <a:pt x="394855" y="62345"/>
                </a:cubicBezTo>
                <a:cubicBezTo>
                  <a:pt x="409092" y="56243"/>
                  <a:pt x="421915" y="47003"/>
                  <a:pt x="436418" y="41564"/>
                </a:cubicBezTo>
                <a:cubicBezTo>
                  <a:pt x="449790" y="36550"/>
                  <a:pt x="464250" y="35096"/>
                  <a:pt x="477982" y="31173"/>
                </a:cubicBezTo>
                <a:cubicBezTo>
                  <a:pt x="528559" y="16723"/>
                  <a:pt x="543904" y="0"/>
                  <a:pt x="613064" y="0"/>
                </a:cubicBezTo>
                <a:lnTo>
                  <a:pt x="737755" y="0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7173913" y="5072063"/>
            <a:ext cx="285750" cy="285750"/>
          </a:xfrm>
          <a:prstGeom prst="ellipse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72" name="Крест 71"/>
          <p:cNvSpPr/>
          <p:nvPr/>
        </p:nvSpPr>
        <p:spPr>
          <a:xfrm>
            <a:off x="7255464" y="5153883"/>
            <a:ext cx="142876" cy="142876"/>
          </a:xfrm>
          <a:prstGeom prst="plus">
            <a:avLst/>
          </a:prstGeom>
          <a:solidFill>
            <a:srgbClr val="FF0000"/>
          </a:solidFill>
          <a:ln>
            <a:solidFill>
              <a:srgbClr val="CC33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73" name="Picture 86" descr="r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4125" y="5389563"/>
            <a:ext cx="4286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47" name="Прямоугольник 2"/>
          <p:cNvSpPr>
            <a:spLocks noChangeArrowheads="1"/>
          </p:cNvSpPr>
          <p:nvPr/>
        </p:nvSpPr>
        <p:spPr bwMode="auto">
          <a:xfrm>
            <a:off x="611560" y="1124744"/>
            <a:ext cx="6535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+mj-lt"/>
              </a:rPr>
              <a:t>ФЕДЕРАЛЬНАЯ ПРОГРАММА ДТП</a:t>
            </a:r>
          </a:p>
        </p:txBody>
      </p:sp>
      <p:sp>
        <p:nvSpPr>
          <p:cNvPr id="50248" name="Text Box 8"/>
          <p:cNvSpPr txBox="1">
            <a:spLocks noChangeArrowheads="1"/>
          </p:cNvSpPr>
          <p:nvPr/>
        </p:nvSpPr>
        <p:spPr bwMode="auto">
          <a:xfrm>
            <a:off x="2711451" y="3676555"/>
            <a:ext cx="65595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>
                <a:latin typeface="Tahoma" pitchFamily="34" charset="0"/>
              </a:rPr>
              <a:t>Приобретено и установлено 228 единиц медицинского оборудования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>
                <a:latin typeface="Tahoma" pitchFamily="34" charset="0"/>
              </a:rPr>
              <a:t>Поступило 26 </a:t>
            </a:r>
            <a:r>
              <a:rPr lang="ru-RU" sz="2000" b="1" dirty="0" err="1" smtClean="0">
                <a:latin typeface="Tahoma" pitchFamily="34" charset="0"/>
              </a:rPr>
              <a:t>реанимобилей</a:t>
            </a:r>
            <a:r>
              <a:rPr lang="ru-RU" sz="2000" b="1" dirty="0" smtClean="0">
                <a:latin typeface="Tahoma" pitchFamily="34" charset="0"/>
              </a:rPr>
              <a:t> </a:t>
            </a:r>
            <a:endParaRPr lang="ru-RU" sz="2000" b="1" dirty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000" b="1" dirty="0">
                <a:latin typeface="Tahoma" pitchFamily="34" charset="0"/>
              </a:rPr>
              <a:t>Проведена реконструкция приемных отделений</a:t>
            </a:r>
          </a:p>
        </p:txBody>
      </p:sp>
      <p:sp>
        <p:nvSpPr>
          <p:cNvPr id="74" name="Rectangle 7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ЗДРАВООХРАНЕНИЕ РЕСПУБЛИКИ ТАТАРСТАН - </a:t>
            </a:r>
            <a:r>
              <a:rPr lang="ru-RU" sz="1200" dirty="0" smtClean="0">
                <a:solidFill>
                  <a:schemeClr val="bg1"/>
                </a:solidFill>
              </a:rPr>
              <a:t>2012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74DF74-988C-420F-861E-17B7198AD17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0018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2"/>
          <p:cNvSpPr>
            <a:spLocks noChangeArrowheads="1"/>
          </p:cNvSpPr>
          <p:nvPr/>
        </p:nvSpPr>
        <p:spPr bwMode="gray">
          <a:xfrm flipV="1">
            <a:off x="2011414" y="1016001"/>
            <a:ext cx="6397625" cy="73818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endParaRPr lang="ru-RU" sz="3600" b="1" dirty="0">
              <a:latin typeface="Arial" charset="0"/>
              <a:cs typeface="+mn-cs"/>
            </a:endParaRPr>
          </a:p>
        </p:txBody>
      </p:sp>
      <p:sp>
        <p:nvSpPr>
          <p:cNvPr id="81922" name="AutoShape 2"/>
          <p:cNvSpPr>
            <a:spLocks noChangeArrowheads="1"/>
          </p:cNvSpPr>
          <p:nvPr/>
        </p:nvSpPr>
        <p:spPr bwMode="gray">
          <a:xfrm flipV="1">
            <a:off x="1704975" y="2852738"/>
            <a:ext cx="6538913" cy="73818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alpha val="46000"/>
                </a:srgb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endParaRPr lang="ru-RU" sz="3600" b="1" dirty="0">
              <a:latin typeface="Arial" charset="0"/>
              <a:cs typeface="+mn-cs"/>
            </a:endParaRPr>
          </a:p>
        </p:txBody>
      </p:sp>
      <p:sp>
        <p:nvSpPr>
          <p:cNvPr id="81923" name="AutoShape 3"/>
          <p:cNvSpPr>
            <a:spLocks noChangeArrowheads="1"/>
          </p:cNvSpPr>
          <p:nvPr/>
        </p:nvSpPr>
        <p:spPr bwMode="gray">
          <a:xfrm flipV="1">
            <a:off x="1577975" y="4586288"/>
            <a:ext cx="6475413" cy="741362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folHlink">
                  <a:alpha val="72000"/>
                </a:schemeClr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endParaRPr lang="ru-RU" sz="3600" b="1" dirty="0">
              <a:latin typeface="Arial" charset="0"/>
              <a:cs typeface="+mn-cs"/>
            </a:endParaRPr>
          </a:p>
        </p:txBody>
      </p:sp>
      <p:sp>
        <p:nvSpPr>
          <p:cNvPr id="81924" name="AutoShape 4"/>
          <p:cNvSpPr>
            <a:spLocks noChangeArrowheads="1"/>
          </p:cNvSpPr>
          <p:nvPr/>
        </p:nvSpPr>
        <p:spPr bwMode="gray">
          <a:xfrm>
            <a:off x="1793875" y="1711325"/>
            <a:ext cx="6653213" cy="1144588"/>
          </a:xfrm>
          <a:prstGeom prst="roundRect">
            <a:avLst>
              <a:gd name="adj" fmla="val 11921"/>
            </a:avLst>
          </a:prstGeom>
          <a:gradFill rotWithShape="1">
            <a:gsLst>
              <a:gs pos="28000">
                <a:schemeClr val="accent2">
                  <a:alpha val="14000"/>
                </a:schemeClr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3600" b="1" dirty="0">
                <a:latin typeface="Arial" charset="0"/>
                <a:cs typeface="+mn-cs"/>
              </a:rPr>
              <a:t/>
            </a:r>
            <a:br>
              <a:rPr lang="ru-RU" sz="3600" b="1" dirty="0">
                <a:latin typeface="Arial" charset="0"/>
                <a:cs typeface="+mn-cs"/>
              </a:rPr>
            </a:br>
            <a:r>
              <a:rPr lang="ru-RU" sz="3600" b="1" dirty="0">
                <a:latin typeface="Arial" charset="0"/>
                <a:cs typeface="+mn-cs"/>
              </a:rPr>
              <a:t>           </a:t>
            </a:r>
            <a:r>
              <a:rPr lang="ru-RU" sz="3600" b="1" dirty="0" smtClean="0">
                <a:latin typeface="Arial" charset="0"/>
                <a:cs typeface="+mn-cs"/>
              </a:rPr>
              <a:t>                    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(3 929 </a:t>
            </a: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родов) 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8,1%</a:t>
            </a:r>
            <a:endParaRPr lang="ru-RU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gray">
          <a:xfrm>
            <a:off x="1500188" y="5300663"/>
            <a:ext cx="6653212" cy="1031875"/>
          </a:xfrm>
          <a:prstGeom prst="roundRect">
            <a:avLst>
              <a:gd name="adj" fmla="val 13767"/>
            </a:avLst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endParaRPr lang="ru-RU" sz="14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+mn-cs"/>
            </a:endParaRPr>
          </a:p>
          <a:p>
            <a:pPr algn="ctr">
              <a:lnSpc>
                <a:spcPct val="90000"/>
              </a:lnSpc>
              <a:defRPr/>
            </a:pPr>
            <a:endParaRPr lang="ru-RU" sz="14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+mn-cs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5400" b="1" dirty="0">
                <a:solidFill>
                  <a:schemeClr val="bg1"/>
                </a:solidFill>
                <a:latin typeface="Arial" charset="0"/>
                <a:cs typeface="+mn-cs"/>
              </a:rPr>
              <a:t>   </a:t>
            </a:r>
            <a:r>
              <a:rPr lang="ru-RU" b="1" dirty="0">
                <a:solidFill>
                  <a:schemeClr val="bg1"/>
                </a:solidFill>
                <a:latin typeface="Arial" charset="0"/>
                <a:cs typeface="+mn-cs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494 койки   </a:t>
            </a: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(10 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823 </a:t>
            </a: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родов) 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22,4%</a:t>
            </a:r>
            <a:endParaRPr lang="ru-RU" sz="20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9463" name="Picture 6" descr="Pictur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1851025" y="1754188"/>
            <a:ext cx="6746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7" descr="Pictur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1852613" y="4859338"/>
            <a:ext cx="674687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AutoShape 8"/>
          <p:cNvSpPr>
            <a:spLocks noChangeArrowheads="1"/>
          </p:cNvSpPr>
          <p:nvPr/>
        </p:nvSpPr>
        <p:spPr bwMode="gray">
          <a:xfrm>
            <a:off x="2571749" y="1196752"/>
            <a:ext cx="4867275" cy="428625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ru-RU" sz="2000" b="1"/>
              <a:t>Высокий риск акушерской патологии</a:t>
            </a:r>
          </a:p>
        </p:txBody>
      </p:sp>
      <p:sp>
        <p:nvSpPr>
          <p:cNvPr id="19466" name="AutoShape 9"/>
          <p:cNvSpPr>
            <a:spLocks noChangeArrowheads="1"/>
          </p:cNvSpPr>
          <p:nvPr/>
        </p:nvSpPr>
        <p:spPr bwMode="gray">
          <a:xfrm>
            <a:off x="3054503" y="4728369"/>
            <a:ext cx="3821753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ru-RU" sz="3600" b="1"/>
          </a:p>
        </p:txBody>
      </p:sp>
      <p:sp>
        <p:nvSpPr>
          <p:cNvPr id="19467" name="Text Box 10"/>
          <p:cNvSpPr txBox="1">
            <a:spLocks noChangeArrowheads="1"/>
          </p:cNvSpPr>
          <p:nvPr/>
        </p:nvSpPr>
        <p:spPr bwMode="gray">
          <a:xfrm>
            <a:off x="1793875" y="1726952"/>
            <a:ext cx="66532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sz="2000" b="1" dirty="0"/>
              <a:t>Республиканская клиническая больница, акушерский </a:t>
            </a:r>
            <a:r>
              <a:rPr lang="ru-RU" sz="2000" b="1" dirty="0" smtClean="0"/>
              <a:t>корпус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</a:rPr>
              <a:t>                               </a:t>
            </a:r>
            <a:r>
              <a:rPr lang="en-US" sz="2000" b="1" dirty="0" smtClean="0">
                <a:solidFill>
                  <a:schemeClr val="bg1"/>
                </a:solidFill>
              </a:rPr>
              <a:t>100 </a:t>
            </a:r>
            <a:r>
              <a:rPr lang="ru-RU" sz="2000" b="1" dirty="0" smtClean="0">
                <a:solidFill>
                  <a:schemeClr val="bg1"/>
                </a:solidFill>
              </a:rPr>
              <a:t>коек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468" name="Text Box 11"/>
          <p:cNvSpPr txBox="1">
            <a:spLocks noChangeArrowheads="1"/>
          </p:cNvSpPr>
          <p:nvPr/>
        </p:nvSpPr>
        <p:spPr bwMode="gray">
          <a:xfrm>
            <a:off x="1577975" y="5300663"/>
            <a:ext cx="6646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000" b="1" dirty="0" smtClean="0"/>
              <a:t>Родильные </a:t>
            </a:r>
            <a:r>
              <a:rPr lang="ru-RU" sz="2000" b="1" dirty="0"/>
              <a:t>отделения ЦРБ      </a:t>
            </a:r>
            <a:endParaRPr lang="en-US" sz="2000" b="1" dirty="0"/>
          </a:p>
          <a:p>
            <a:pPr eaLnBrk="1" hangingPunct="1">
              <a:lnSpc>
                <a:spcPct val="90000"/>
              </a:lnSpc>
            </a:pPr>
            <a:r>
              <a:rPr lang="ru-RU" sz="2000" b="1" dirty="0"/>
              <a:t>	 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270309" y="5527538"/>
            <a:ext cx="9715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b="1" dirty="0"/>
              <a:t>I</a:t>
            </a:r>
            <a:r>
              <a:rPr lang="ru-RU" b="1" dirty="0"/>
              <a:t> этап</a:t>
            </a:r>
          </a:p>
        </p:txBody>
      </p:sp>
      <p:grpSp>
        <p:nvGrpSpPr>
          <p:cNvPr id="19471" name="Group 15"/>
          <p:cNvGrpSpPr>
            <a:grpSpLocks/>
          </p:cNvGrpSpPr>
          <p:nvPr/>
        </p:nvGrpSpPr>
        <p:grpSpPr bwMode="auto">
          <a:xfrm>
            <a:off x="251520" y="3001170"/>
            <a:ext cx="8039106" cy="2649537"/>
            <a:chOff x="259" y="2358"/>
            <a:chExt cx="5064" cy="1669"/>
          </a:xfrm>
        </p:grpSpPr>
        <p:sp>
          <p:nvSpPr>
            <p:cNvPr id="81936" name="AutoShape 16"/>
            <p:cNvSpPr>
              <a:spLocks noChangeArrowheads="1"/>
            </p:cNvSpPr>
            <p:nvPr/>
          </p:nvSpPr>
          <p:spPr bwMode="gray">
            <a:xfrm>
              <a:off x="1132" y="2579"/>
              <a:ext cx="4191" cy="64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bg1"/>
                </a:gs>
                <a:gs pos="89000">
                  <a:srgbClr val="FF0000">
                    <a:alpha val="89000"/>
                  </a:srgbClr>
                </a:gs>
                <a:gs pos="100000">
                  <a:srgbClr val="FF0000"/>
                </a:gs>
              </a:gsLst>
              <a:lin ang="2700000" scaled="1"/>
            </a:gradFill>
            <a:ln w="25400">
              <a:solidFill>
                <a:srgbClr val="FE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endParaRPr lang="ru-RU" sz="3600" b="1" dirty="0">
                <a:latin typeface="Arial" charset="0"/>
                <a:cs typeface="+mn-cs"/>
              </a:endParaRPr>
            </a:p>
          </p:txBody>
        </p:sp>
        <p:pic>
          <p:nvPicPr>
            <p:cNvPr id="19478" name="Picture 17" descr="Picture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64" y="2608"/>
              <a:ext cx="426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0" name="Text Box 19"/>
            <p:cNvSpPr txBox="1">
              <a:spLocks noChangeArrowheads="1"/>
            </p:cNvSpPr>
            <p:nvPr/>
          </p:nvSpPr>
          <p:spPr bwMode="gray">
            <a:xfrm>
              <a:off x="1166" y="2674"/>
              <a:ext cx="4113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b="1" dirty="0"/>
                <a:t>Межрайонные центры: </a:t>
              </a:r>
              <a:endParaRPr lang="en-US" b="1" dirty="0"/>
            </a:p>
            <a:p>
              <a:pPr algn="ctr" eaLnBrk="1" hangingPunct="1">
                <a:lnSpc>
                  <a:spcPct val="90000"/>
                </a:lnSpc>
              </a:pPr>
              <a:r>
                <a:rPr lang="en-US" dirty="0">
                  <a:solidFill>
                    <a:schemeClr val="bg1"/>
                  </a:solidFill>
                </a:rPr>
                <a:t>      </a:t>
              </a:r>
              <a:r>
                <a:rPr lang="ru-RU" sz="2000" b="1" dirty="0" smtClean="0">
                  <a:solidFill>
                    <a:schemeClr val="bg1"/>
                  </a:solidFill>
                </a:rPr>
                <a:t>1234 койки          (33 495 </a:t>
              </a:r>
              <a:r>
                <a:rPr lang="ru-RU" sz="2000" b="1" dirty="0">
                  <a:solidFill>
                    <a:schemeClr val="bg1"/>
                  </a:solidFill>
                </a:rPr>
                <a:t>родов) </a:t>
              </a:r>
              <a:r>
                <a:rPr lang="ru-RU" sz="2000" b="1" dirty="0" smtClean="0">
                  <a:solidFill>
                    <a:schemeClr val="bg1"/>
                  </a:solidFill>
                </a:rPr>
                <a:t>69,5% </a:t>
              </a:r>
              <a:endParaRPr lang="ru-RU" sz="2000" b="1" dirty="0">
                <a:solidFill>
                  <a:schemeClr val="bg1"/>
                </a:solidFill>
              </a:endParaRPr>
            </a:p>
            <a:p>
              <a:pPr algn="ctr" eaLnBrk="1" hangingPunct="1">
                <a:lnSpc>
                  <a:spcPct val="90000"/>
                </a:lnSpc>
              </a:pPr>
              <a:endParaRPr lang="ru-RU" sz="2000" b="1" dirty="0" smtClean="0">
                <a:latin typeface="Arial" charset="0"/>
                <a:cs typeface="Arial" charset="0"/>
              </a:endParaRPr>
            </a:p>
            <a:p>
              <a:pPr algn="ctr" eaLnBrk="1" hangingPunct="1">
                <a:lnSpc>
                  <a:spcPct val="90000"/>
                </a:lnSpc>
              </a:pPr>
              <a:endParaRPr lang="ru-RU" sz="2000" b="1" dirty="0" smtClean="0">
                <a:latin typeface="Arial" charset="0"/>
                <a:cs typeface="Arial" charset="0"/>
              </a:endParaRPr>
            </a:p>
            <a:p>
              <a:pPr algn="ctr" eaLnBrk="1" hangingPunct="1">
                <a:lnSpc>
                  <a:spcPct val="90000"/>
                </a:lnSpc>
              </a:pPr>
              <a:r>
                <a:rPr lang="ru-RU" sz="2000" b="1" dirty="0" smtClean="0">
                  <a:latin typeface="Arial" charset="0"/>
                  <a:cs typeface="Arial" charset="0"/>
                </a:rPr>
                <a:t>Физиологические роды</a:t>
              </a:r>
              <a:endParaRPr lang="ru-RU" sz="2000" b="1" dirty="0">
                <a:latin typeface="Arial" charset="0"/>
                <a:cs typeface="Arial" charset="0"/>
              </a:endParaRPr>
            </a:p>
            <a:p>
              <a:pPr algn="ctr" eaLnBrk="1" hangingPunct="1">
                <a:lnSpc>
                  <a:spcPct val="90000"/>
                </a:lnSpc>
              </a:pPr>
              <a:endParaRPr lang="en-US" b="1" dirty="0"/>
            </a:p>
          </p:txBody>
        </p:sp>
        <p:sp>
          <p:nvSpPr>
            <p:cNvPr id="81940" name="Rectangle 20"/>
            <p:cNvSpPr>
              <a:spLocks noChangeArrowheads="1"/>
            </p:cNvSpPr>
            <p:nvPr/>
          </p:nvSpPr>
          <p:spPr bwMode="black">
            <a:xfrm>
              <a:off x="1597" y="2358"/>
              <a:ext cx="326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algn="ctr" rotWithShape="0">
                <a:srgbClr val="080808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lang="ru-RU" sz="2000" b="1" dirty="0">
                <a:latin typeface="Arial" charset="0"/>
                <a:cs typeface="Arial" charset="0"/>
              </a:endParaRPr>
            </a:p>
          </p:txBody>
        </p:sp>
        <p:sp>
          <p:nvSpPr>
            <p:cNvPr id="19482" name="Text Box 21"/>
            <p:cNvSpPr txBox="1">
              <a:spLocks noChangeArrowheads="1"/>
            </p:cNvSpPr>
            <p:nvPr/>
          </p:nvSpPr>
          <p:spPr bwMode="auto">
            <a:xfrm>
              <a:off x="259" y="2788"/>
              <a:ext cx="612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b="1" dirty="0"/>
                <a:t>II</a:t>
              </a:r>
              <a:r>
                <a:rPr lang="ru-RU" b="1" dirty="0"/>
                <a:t> этап</a:t>
              </a:r>
            </a:p>
          </p:txBody>
        </p:sp>
        <p:pic>
          <p:nvPicPr>
            <p:cNvPr id="19483" name="Picture 17" descr="Picture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63" y="3666"/>
              <a:ext cx="426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72" name="Text Box 22"/>
          <p:cNvSpPr txBox="1">
            <a:spLocks noChangeArrowheads="1"/>
          </p:cNvSpPr>
          <p:nvPr/>
        </p:nvSpPr>
        <p:spPr bwMode="auto">
          <a:xfrm>
            <a:off x="312134" y="2158207"/>
            <a:ext cx="9715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b="1" dirty="0"/>
              <a:t>III</a:t>
            </a:r>
            <a:r>
              <a:rPr lang="ru-RU" b="1" dirty="0"/>
              <a:t> этап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ЗДРАВООХРАНЕНИЕ РЕСПУБЛИКИ ТАТАРСТАН - </a:t>
            </a:r>
            <a:r>
              <a:rPr lang="ru-RU" sz="1200" dirty="0" smtClean="0">
                <a:solidFill>
                  <a:schemeClr val="bg1"/>
                </a:solidFill>
              </a:rPr>
              <a:t>2012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1045" y="326568"/>
            <a:ext cx="82325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Трехэтапная система оказания медицинской помощи беременным, </a:t>
            </a: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роженицам, </a:t>
            </a: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родильницам и новорожденным</a:t>
            </a:r>
            <a:b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gray">
          <a:xfrm>
            <a:off x="2571749" y="2924944"/>
            <a:ext cx="5096595" cy="428625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ru-RU" sz="2000" b="1" dirty="0">
                <a:cs typeface="Arial" charset="0"/>
              </a:rPr>
              <a:t>Средний риск акушерской </a:t>
            </a:r>
            <a:r>
              <a:rPr lang="ru-RU" sz="2000" b="1" dirty="0" smtClean="0">
                <a:cs typeface="Arial" charset="0"/>
              </a:rPr>
              <a:t>патологии</a:t>
            </a:r>
            <a:endParaRPr lang="ru-RU" sz="2000" b="1" dirty="0"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74DF74-988C-420F-861E-17B7198AD17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400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/>
          <p:nvPr/>
        </p:nvSpPr>
        <p:spPr>
          <a:xfrm>
            <a:off x="4485801" y="3808207"/>
            <a:ext cx="3646980" cy="2624866"/>
          </a:xfrm>
          <a:custGeom>
            <a:avLst/>
            <a:gdLst>
              <a:gd name="connsiteX0" fmla="*/ 763931 w 3646980"/>
              <a:gd name="connsiteY0" fmla="*/ 0 h 2624866"/>
              <a:gd name="connsiteX1" fmla="*/ 720900 w 3646980"/>
              <a:gd name="connsiteY1" fmla="*/ 75304 h 2624866"/>
              <a:gd name="connsiteX2" fmla="*/ 688627 w 3646980"/>
              <a:gd name="connsiteY2" fmla="*/ 86061 h 2624866"/>
              <a:gd name="connsiteX3" fmla="*/ 634839 w 3646980"/>
              <a:gd name="connsiteY3" fmla="*/ 139849 h 2624866"/>
              <a:gd name="connsiteX4" fmla="*/ 548778 w 3646980"/>
              <a:gd name="connsiteY4" fmla="*/ 204395 h 2624866"/>
              <a:gd name="connsiteX5" fmla="*/ 516505 w 3646980"/>
              <a:gd name="connsiteY5" fmla="*/ 258184 h 2624866"/>
              <a:gd name="connsiteX6" fmla="*/ 473474 w 3646980"/>
              <a:gd name="connsiteY6" fmla="*/ 322729 h 2624866"/>
              <a:gd name="connsiteX7" fmla="*/ 430444 w 3646980"/>
              <a:gd name="connsiteY7" fmla="*/ 441064 h 2624866"/>
              <a:gd name="connsiteX8" fmla="*/ 398171 w 3646980"/>
              <a:gd name="connsiteY8" fmla="*/ 505609 h 2624866"/>
              <a:gd name="connsiteX9" fmla="*/ 355140 w 3646980"/>
              <a:gd name="connsiteY9" fmla="*/ 537882 h 2624866"/>
              <a:gd name="connsiteX10" fmla="*/ 129230 w 3646980"/>
              <a:gd name="connsiteY10" fmla="*/ 580913 h 2624866"/>
              <a:gd name="connsiteX11" fmla="*/ 118472 w 3646980"/>
              <a:gd name="connsiteY11" fmla="*/ 613186 h 2624866"/>
              <a:gd name="connsiteX12" fmla="*/ 96957 w 3646980"/>
              <a:gd name="connsiteY12" fmla="*/ 720762 h 2624866"/>
              <a:gd name="connsiteX13" fmla="*/ 75441 w 3646980"/>
              <a:gd name="connsiteY13" fmla="*/ 785308 h 2624866"/>
              <a:gd name="connsiteX14" fmla="*/ 43168 w 3646980"/>
              <a:gd name="connsiteY14" fmla="*/ 860612 h 2624866"/>
              <a:gd name="connsiteX15" fmla="*/ 21653 w 3646980"/>
              <a:gd name="connsiteY15" fmla="*/ 925158 h 2624866"/>
              <a:gd name="connsiteX16" fmla="*/ 10895 w 3646980"/>
              <a:gd name="connsiteY16" fmla="*/ 957431 h 2624866"/>
              <a:gd name="connsiteX17" fmla="*/ 10895 w 3646980"/>
              <a:gd name="connsiteY17" fmla="*/ 1161826 h 2624866"/>
              <a:gd name="connsiteX18" fmla="*/ 32411 w 3646980"/>
              <a:gd name="connsiteY18" fmla="*/ 1183341 h 2624866"/>
              <a:gd name="connsiteX19" fmla="*/ 43168 w 3646980"/>
              <a:gd name="connsiteY19" fmla="*/ 1215614 h 2624866"/>
              <a:gd name="connsiteX20" fmla="*/ 86199 w 3646980"/>
              <a:gd name="connsiteY20" fmla="*/ 1258645 h 2624866"/>
              <a:gd name="connsiteX21" fmla="*/ 118472 w 3646980"/>
              <a:gd name="connsiteY21" fmla="*/ 1290918 h 2624866"/>
              <a:gd name="connsiteX22" fmla="*/ 161503 w 3646980"/>
              <a:gd name="connsiteY22" fmla="*/ 1333948 h 2624866"/>
              <a:gd name="connsiteX23" fmla="*/ 204533 w 3646980"/>
              <a:gd name="connsiteY23" fmla="*/ 1376979 h 2624866"/>
              <a:gd name="connsiteX24" fmla="*/ 269079 w 3646980"/>
              <a:gd name="connsiteY24" fmla="*/ 1420009 h 2624866"/>
              <a:gd name="connsiteX25" fmla="*/ 710143 w 3646980"/>
              <a:gd name="connsiteY25" fmla="*/ 1420009 h 2624866"/>
              <a:gd name="connsiteX26" fmla="*/ 720900 w 3646980"/>
              <a:gd name="connsiteY26" fmla="*/ 1463040 h 2624866"/>
              <a:gd name="connsiteX27" fmla="*/ 763931 w 3646980"/>
              <a:gd name="connsiteY27" fmla="*/ 1516828 h 2624866"/>
              <a:gd name="connsiteX28" fmla="*/ 817719 w 3646980"/>
              <a:gd name="connsiteY28" fmla="*/ 1506071 h 2624866"/>
              <a:gd name="connsiteX29" fmla="*/ 849992 w 3646980"/>
              <a:gd name="connsiteY29" fmla="*/ 1484555 h 2624866"/>
              <a:gd name="connsiteX30" fmla="*/ 903780 w 3646980"/>
              <a:gd name="connsiteY30" fmla="*/ 1463040 h 2624866"/>
              <a:gd name="connsiteX31" fmla="*/ 946811 w 3646980"/>
              <a:gd name="connsiteY31" fmla="*/ 1441525 h 2624866"/>
              <a:gd name="connsiteX32" fmla="*/ 1366359 w 3646980"/>
              <a:gd name="connsiteY32" fmla="*/ 1452282 h 2624866"/>
              <a:gd name="connsiteX33" fmla="*/ 1409390 w 3646980"/>
              <a:gd name="connsiteY33" fmla="*/ 1495313 h 2624866"/>
              <a:gd name="connsiteX34" fmla="*/ 1441663 w 3646980"/>
              <a:gd name="connsiteY34" fmla="*/ 1527586 h 2624866"/>
              <a:gd name="connsiteX35" fmla="*/ 1463178 w 3646980"/>
              <a:gd name="connsiteY35" fmla="*/ 1570617 h 2624866"/>
              <a:gd name="connsiteX36" fmla="*/ 1516966 w 3646980"/>
              <a:gd name="connsiteY36" fmla="*/ 1624405 h 2624866"/>
              <a:gd name="connsiteX37" fmla="*/ 1581512 w 3646980"/>
              <a:gd name="connsiteY37" fmla="*/ 1678193 h 2624866"/>
              <a:gd name="connsiteX38" fmla="*/ 1603027 w 3646980"/>
              <a:gd name="connsiteY38" fmla="*/ 1710466 h 2624866"/>
              <a:gd name="connsiteX39" fmla="*/ 1624543 w 3646980"/>
              <a:gd name="connsiteY39" fmla="*/ 1731981 h 2624866"/>
              <a:gd name="connsiteX40" fmla="*/ 1667573 w 3646980"/>
              <a:gd name="connsiteY40" fmla="*/ 1796527 h 2624866"/>
              <a:gd name="connsiteX41" fmla="*/ 1710604 w 3646980"/>
              <a:gd name="connsiteY41" fmla="*/ 1850315 h 2624866"/>
              <a:gd name="connsiteX42" fmla="*/ 1753634 w 3646980"/>
              <a:gd name="connsiteY42" fmla="*/ 1861073 h 2624866"/>
              <a:gd name="connsiteX43" fmla="*/ 2076364 w 3646980"/>
              <a:gd name="connsiteY43" fmla="*/ 1818042 h 2624866"/>
              <a:gd name="connsiteX44" fmla="*/ 2119394 w 3646980"/>
              <a:gd name="connsiteY44" fmla="*/ 1796527 h 2624866"/>
              <a:gd name="connsiteX45" fmla="*/ 2334547 w 3646980"/>
              <a:gd name="connsiteY45" fmla="*/ 1807285 h 2624866"/>
              <a:gd name="connsiteX46" fmla="*/ 2366820 w 3646980"/>
              <a:gd name="connsiteY46" fmla="*/ 1818042 h 2624866"/>
              <a:gd name="connsiteX47" fmla="*/ 2377578 w 3646980"/>
              <a:gd name="connsiteY47" fmla="*/ 1850315 h 2624866"/>
              <a:gd name="connsiteX48" fmla="*/ 2420608 w 3646980"/>
              <a:gd name="connsiteY48" fmla="*/ 1904104 h 2624866"/>
              <a:gd name="connsiteX49" fmla="*/ 2452881 w 3646980"/>
              <a:gd name="connsiteY49" fmla="*/ 1979407 h 2624866"/>
              <a:gd name="connsiteX50" fmla="*/ 2495912 w 3646980"/>
              <a:gd name="connsiteY50" fmla="*/ 1990165 h 2624866"/>
              <a:gd name="connsiteX51" fmla="*/ 2528185 w 3646980"/>
              <a:gd name="connsiteY51" fmla="*/ 2000922 h 2624866"/>
              <a:gd name="connsiteX52" fmla="*/ 2732580 w 3646980"/>
              <a:gd name="connsiteY52" fmla="*/ 2054711 h 2624866"/>
              <a:gd name="connsiteX53" fmla="*/ 2947733 w 3646980"/>
              <a:gd name="connsiteY53" fmla="*/ 2043953 h 2624866"/>
              <a:gd name="connsiteX54" fmla="*/ 2980006 w 3646980"/>
              <a:gd name="connsiteY54" fmla="*/ 1968649 h 2624866"/>
              <a:gd name="connsiteX55" fmla="*/ 3012279 w 3646980"/>
              <a:gd name="connsiteY55" fmla="*/ 1957892 h 2624866"/>
              <a:gd name="connsiteX56" fmla="*/ 3087583 w 3646980"/>
              <a:gd name="connsiteY56" fmla="*/ 2086984 h 2624866"/>
              <a:gd name="connsiteX57" fmla="*/ 2969248 w 3646980"/>
              <a:gd name="connsiteY57" fmla="*/ 2183802 h 2624866"/>
              <a:gd name="connsiteX58" fmla="*/ 2936975 w 3646980"/>
              <a:gd name="connsiteY58" fmla="*/ 2205318 h 2624866"/>
              <a:gd name="connsiteX59" fmla="*/ 2926218 w 3646980"/>
              <a:gd name="connsiteY59" fmla="*/ 2237591 h 2624866"/>
              <a:gd name="connsiteX60" fmla="*/ 2947733 w 3646980"/>
              <a:gd name="connsiteY60" fmla="*/ 2377440 h 2624866"/>
              <a:gd name="connsiteX61" fmla="*/ 2990764 w 3646980"/>
              <a:gd name="connsiteY61" fmla="*/ 2388198 h 2624866"/>
              <a:gd name="connsiteX62" fmla="*/ 3076825 w 3646980"/>
              <a:gd name="connsiteY62" fmla="*/ 2420471 h 2624866"/>
              <a:gd name="connsiteX63" fmla="*/ 3109098 w 3646980"/>
              <a:gd name="connsiteY63" fmla="*/ 2431228 h 2624866"/>
              <a:gd name="connsiteX64" fmla="*/ 3119855 w 3646980"/>
              <a:gd name="connsiteY64" fmla="*/ 2463501 h 2624866"/>
              <a:gd name="connsiteX65" fmla="*/ 3130613 w 3646980"/>
              <a:gd name="connsiteY65" fmla="*/ 2517289 h 2624866"/>
              <a:gd name="connsiteX66" fmla="*/ 3173644 w 3646980"/>
              <a:gd name="connsiteY66" fmla="*/ 2528047 h 2624866"/>
              <a:gd name="connsiteX67" fmla="*/ 3205917 w 3646980"/>
              <a:gd name="connsiteY67" fmla="*/ 2603351 h 2624866"/>
              <a:gd name="connsiteX68" fmla="*/ 3248947 w 3646980"/>
              <a:gd name="connsiteY68" fmla="*/ 2624866 h 2624866"/>
              <a:gd name="connsiteX69" fmla="*/ 3485615 w 3646980"/>
              <a:gd name="connsiteY69" fmla="*/ 2603351 h 2624866"/>
              <a:gd name="connsiteX70" fmla="*/ 3528646 w 3646980"/>
              <a:gd name="connsiteY70" fmla="*/ 2592593 h 2624866"/>
              <a:gd name="connsiteX71" fmla="*/ 3582434 w 3646980"/>
              <a:gd name="connsiteY71" fmla="*/ 2581835 h 2624866"/>
              <a:gd name="connsiteX72" fmla="*/ 3593192 w 3646980"/>
              <a:gd name="connsiteY72" fmla="*/ 2549562 h 2624866"/>
              <a:gd name="connsiteX73" fmla="*/ 3582434 w 3646980"/>
              <a:gd name="connsiteY73" fmla="*/ 2431228 h 2624866"/>
              <a:gd name="connsiteX74" fmla="*/ 3550161 w 3646980"/>
              <a:gd name="connsiteY74" fmla="*/ 2312894 h 2624866"/>
              <a:gd name="connsiteX75" fmla="*/ 3539404 w 3646980"/>
              <a:gd name="connsiteY75" fmla="*/ 2269864 h 2624866"/>
              <a:gd name="connsiteX76" fmla="*/ 3517888 w 3646980"/>
              <a:gd name="connsiteY76" fmla="*/ 2205318 h 2624866"/>
              <a:gd name="connsiteX77" fmla="*/ 3496373 w 3646980"/>
              <a:gd name="connsiteY77" fmla="*/ 2130014 h 2624866"/>
              <a:gd name="connsiteX78" fmla="*/ 3485615 w 3646980"/>
              <a:gd name="connsiteY78" fmla="*/ 2086984 h 2624866"/>
              <a:gd name="connsiteX79" fmla="*/ 3474858 w 3646980"/>
              <a:gd name="connsiteY79" fmla="*/ 2054711 h 2624866"/>
              <a:gd name="connsiteX80" fmla="*/ 3453343 w 3646980"/>
              <a:gd name="connsiteY80" fmla="*/ 1936377 h 2624866"/>
              <a:gd name="connsiteX81" fmla="*/ 3464100 w 3646980"/>
              <a:gd name="connsiteY81" fmla="*/ 1516828 h 2624866"/>
              <a:gd name="connsiteX82" fmla="*/ 3507131 w 3646980"/>
              <a:gd name="connsiteY82" fmla="*/ 1398494 h 2624866"/>
              <a:gd name="connsiteX83" fmla="*/ 3517888 w 3646980"/>
              <a:gd name="connsiteY83" fmla="*/ 1333948 h 2624866"/>
              <a:gd name="connsiteX84" fmla="*/ 3539404 w 3646980"/>
              <a:gd name="connsiteY84" fmla="*/ 1301675 h 2624866"/>
              <a:gd name="connsiteX85" fmla="*/ 3550161 w 3646980"/>
              <a:gd name="connsiteY85" fmla="*/ 1269402 h 2624866"/>
              <a:gd name="connsiteX86" fmla="*/ 3593192 w 3646980"/>
              <a:gd name="connsiteY86" fmla="*/ 1204857 h 2624866"/>
              <a:gd name="connsiteX87" fmla="*/ 3625465 w 3646980"/>
              <a:gd name="connsiteY87" fmla="*/ 1140311 h 2624866"/>
              <a:gd name="connsiteX88" fmla="*/ 3646980 w 3646980"/>
              <a:gd name="connsiteY88" fmla="*/ 1075765 h 2624866"/>
              <a:gd name="connsiteX89" fmla="*/ 3636223 w 3646980"/>
              <a:gd name="connsiteY89" fmla="*/ 925158 h 2624866"/>
              <a:gd name="connsiteX90" fmla="*/ 3603950 w 3646980"/>
              <a:gd name="connsiteY90" fmla="*/ 860612 h 2624866"/>
              <a:gd name="connsiteX91" fmla="*/ 3593192 w 3646980"/>
              <a:gd name="connsiteY91" fmla="*/ 828339 h 2624866"/>
              <a:gd name="connsiteX92" fmla="*/ 3517888 w 3646980"/>
              <a:gd name="connsiteY92" fmla="*/ 731520 h 2624866"/>
              <a:gd name="connsiteX93" fmla="*/ 3507131 w 3646980"/>
              <a:gd name="connsiteY93" fmla="*/ 688489 h 2624866"/>
              <a:gd name="connsiteX94" fmla="*/ 3453343 w 3646980"/>
              <a:gd name="connsiteY94" fmla="*/ 645459 h 2624866"/>
              <a:gd name="connsiteX95" fmla="*/ 3378039 w 3646980"/>
              <a:gd name="connsiteY95" fmla="*/ 548640 h 2624866"/>
              <a:gd name="connsiteX96" fmla="*/ 3345766 w 3646980"/>
              <a:gd name="connsiteY96" fmla="*/ 516367 h 2624866"/>
              <a:gd name="connsiteX97" fmla="*/ 3313493 w 3646980"/>
              <a:gd name="connsiteY97" fmla="*/ 484094 h 2624866"/>
              <a:gd name="connsiteX98" fmla="*/ 3281220 w 3646980"/>
              <a:gd name="connsiteY98" fmla="*/ 462579 h 2624866"/>
              <a:gd name="connsiteX99" fmla="*/ 3205917 w 3646980"/>
              <a:gd name="connsiteY99" fmla="*/ 398033 h 2624866"/>
              <a:gd name="connsiteX100" fmla="*/ 3152128 w 3646980"/>
              <a:gd name="connsiteY100" fmla="*/ 344245 h 2624866"/>
              <a:gd name="connsiteX101" fmla="*/ 3141371 w 3646980"/>
              <a:gd name="connsiteY101" fmla="*/ 311972 h 2624866"/>
              <a:gd name="connsiteX102" fmla="*/ 3066067 w 3646980"/>
              <a:gd name="connsiteY102" fmla="*/ 258184 h 2624866"/>
              <a:gd name="connsiteX103" fmla="*/ 3012279 w 3646980"/>
              <a:gd name="connsiteY103" fmla="*/ 236668 h 2624866"/>
              <a:gd name="connsiteX104" fmla="*/ 2980006 w 3646980"/>
              <a:gd name="connsiteY104" fmla="*/ 215153 h 2624866"/>
              <a:gd name="connsiteX105" fmla="*/ 2775611 w 3646980"/>
              <a:gd name="connsiteY105" fmla="*/ 225911 h 2624866"/>
              <a:gd name="connsiteX106" fmla="*/ 2754095 w 3646980"/>
              <a:gd name="connsiteY106" fmla="*/ 247426 h 2624866"/>
              <a:gd name="connsiteX107" fmla="*/ 2678792 w 3646980"/>
              <a:gd name="connsiteY107" fmla="*/ 344245 h 2624866"/>
              <a:gd name="connsiteX108" fmla="*/ 2646519 w 3646980"/>
              <a:gd name="connsiteY108" fmla="*/ 408791 h 2624866"/>
              <a:gd name="connsiteX109" fmla="*/ 2614246 w 3646980"/>
              <a:gd name="connsiteY109" fmla="*/ 441064 h 2624866"/>
              <a:gd name="connsiteX110" fmla="*/ 2560458 w 3646980"/>
              <a:gd name="connsiteY110" fmla="*/ 494852 h 2624866"/>
              <a:gd name="connsiteX111" fmla="*/ 2474397 w 3646980"/>
              <a:gd name="connsiteY111" fmla="*/ 451821 h 2624866"/>
              <a:gd name="connsiteX112" fmla="*/ 2442124 w 3646980"/>
              <a:gd name="connsiteY112" fmla="*/ 441064 h 2624866"/>
              <a:gd name="connsiteX113" fmla="*/ 2087121 w 3646980"/>
              <a:gd name="connsiteY113" fmla="*/ 430306 h 2624866"/>
              <a:gd name="connsiteX114" fmla="*/ 2054848 w 3646980"/>
              <a:gd name="connsiteY114" fmla="*/ 419548 h 2624866"/>
              <a:gd name="connsiteX115" fmla="*/ 2011818 w 3646980"/>
              <a:gd name="connsiteY115" fmla="*/ 408791 h 2624866"/>
              <a:gd name="connsiteX116" fmla="*/ 1947272 w 3646980"/>
              <a:gd name="connsiteY116" fmla="*/ 365760 h 2624866"/>
              <a:gd name="connsiteX117" fmla="*/ 1904241 w 3646980"/>
              <a:gd name="connsiteY117" fmla="*/ 344245 h 2624866"/>
              <a:gd name="connsiteX118" fmla="*/ 1818180 w 3646980"/>
              <a:gd name="connsiteY118" fmla="*/ 376518 h 2624866"/>
              <a:gd name="connsiteX119" fmla="*/ 1785907 w 3646980"/>
              <a:gd name="connsiteY119" fmla="*/ 408791 h 2624866"/>
              <a:gd name="connsiteX120" fmla="*/ 1753634 w 3646980"/>
              <a:gd name="connsiteY120" fmla="*/ 430306 h 2624866"/>
              <a:gd name="connsiteX121" fmla="*/ 1678331 w 3646980"/>
              <a:gd name="connsiteY121" fmla="*/ 419548 h 2624866"/>
              <a:gd name="connsiteX122" fmla="*/ 1656815 w 3646980"/>
              <a:gd name="connsiteY122" fmla="*/ 398033 h 2624866"/>
              <a:gd name="connsiteX123" fmla="*/ 1624543 w 3646980"/>
              <a:gd name="connsiteY123" fmla="*/ 376518 h 2624866"/>
              <a:gd name="connsiteX124" fmla="*/ 1559997 w 3646980"/>
              <a:gd name="connsiteY124" fmla="*/ 355002 h 2624866"/>
              <a:gd name="connsiteX125" fmla="*/ 1516966 w 3646980"/>
              <a:gd name="connsiteY125" fmla="*/ 333487 h 2624866"/>
              <a:gd name="connsiteX126" fmla="*/ 1301813 w 3646980"/>
              <a:gd name="connsiteY126" fmla="*/ 322729 h 2624866"/>
              <a:gd name="connsiteX127" fmla="*/ 1280298 w 3646980"/>
              <a:gd name="connsiteY127" fmla="*/ 290457 h 2624866"/>
              <a:gd name="connsiteX128" fmla="*/ 1269540 w 3646980"/>
              <a:gd name="connsiteY128" fmla="*/ 247426 h 2624866"/>
              <a:gd name="connsiteX129" fmla="*/ 1237267 w 3646980"/>
              <a:gd name="connsiteY129" fmla="*/ 225911 h 2624866"/>
              <a:gd name="connsiteX130" fmla="*/ 828477 w 3646980"/>
              <a:gd name="connsiteY130" fmla="*/ 215153 h 2624866"/>
              <a:gd name="connsiteX131" fmla="*/ 763931 w 3646980"/>
              <a:gd name="connsiteY131" fmla="*/ 161365 h 2624866"/>
              <a:gd name="connsiteX132" fmla="*/ 742415 w 3646980"/>
              <a:gd name="connsiteY132" fmla="*/ 139849 h 2624866"/>
              <a:gd name="connsiteX133" fmla="*/ 710143 w 3646980"/>
              <a:gd name="connsiteY133" fmla="*/ 86061 h 2624866"/>
              <a:gd name="connsiteX134" fmla="*/ 699385 w 3646980"/>
              <a:gd name="connsiteY134" fmla="*/ 53788 h 262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3646980" h="2624866">
                <a:moveTo>
                  <a:pt x="763931" y="0"/>
                </a:moveTo>
                <a:cubicBezTo>
                  <a:pt x="752747" y="27959"/>
                  <a:pt x="748664" y="58645"/>
                  <a:pt x="720900" y="75304"/>
                </a:cubicBezTo>
                <a:cubicBezTo>
                  <a:pt x="711176" y="81138"/>
                  <a:pt x="699385" y="82475"/>
                  <a:pt x="688627" y="86061"/>
                </a:cubicBezTo>
                <a:cubicBezTo>
                  <a:pt x="647191" y="148217"/>
                  <a:pt x="690619" y="92037"/>
                  <a:pt x="634839" y="139849"/>
                </a:cubicBezTo>
                <a:cubicBezTo>
                  <a:pt x="558720" y="205094"/>
                  <a:pt x="627145" y="165211"/>
                  <a:pt x="548778" y="204395"/>
                </a:cubicBezTo>
                <a:cubicBezTo>
                  <a:pt x="528209" y="266099"/>
                  <a:pt x="551944" y="210932"/>
                  <a:pt x="516505" y="258184"/>
                </a:cubicBezTo>
                <a:cubicBezTo>
                  <a:pt x="500990" y="278870"/>
                  <a:pt x="473474" y="322729"/>
                  <a:pt x="473474" y="322729"/>
                </a:cubicBezTo>
                <a:cubicBezTo>
                  <a:pt x="428279" y="458315"/>
                  <a:pt x="475345" y="321327"/>
                  <a:pt x="430444" y="441064"/>
                </a:cubicBezTo>
                <a:cubicBezTo>
                  <a:pt x="419945" y="469061"/>
                  <a:pt x="421019" y="482761"/>
                  <a:pt x="398171" y="505609"/>
                </a:cubicBezTo>
                <a:cubicBezTo>
                  <a:pt x="385493" y="518287"/>
                  <a:pt x="369484" y="527124"/>
                  <a:pt x="355140" y="537882"/>
                </a:cubicBezTo>
                <a:cubicBezTo>
                  <a:pt x="291112" y="633925"/>
                  <a:pt x="371170" y="532525"/>
                  <a:pt x="129230" y="580913"/>
                </a:cubicBezTo>
                <a:cubicBezTo>
                  <a:pt x="118111" y="583137"/>
                  <a:pt x="121022" y="602137"/>
                  <a:pt x="118472" y="613186"/>
                </a:cubicBezTo>
                <a:cubicBezTo>
                  <a:pt x="110249" y="648818"/>
                  <a:pt x="108521" y="686070"/>
                  <a:pt x="96957" y="720762"/>
                </a:cubicBezTo>
                <a:cubicBezTo>
                  <a:pt x="89785" y="742277"/>
                  <a:pt x="80941" y="763306"/>
                  <a:pt x="75441" y="785308"/>
                </a:cubicBezTo>
                <a:cubicBezTo>
                  <a:pt x="61548" y="840882"/>
                  <a:pt x="72885" y="816037"/>
                  <a:pt x="43168" y="860612"/>
                </a:cubicBezTo>
                <a:lnTo>
                  <a:pt x="21653" y="925158"/>
                </a:lnTo>
                <a:lnTo>
                  <a:pt x="10895" y="957431"/>
                </a:lnTo>
                <a:cubicBezTo>
                  <a:pt x="6877" y="1009670"/>
                  <a:pt x="-11472" y="1102181"/>
                  <a:pt x="10895" y="1161826"/>
                </a:cubicBezTo>
                <a:cubicBezTo>
                  <a:pt x="14456" y="1171323"/>
                  <a:pt x="25239" y="1176169"/>
                  <a:pt x="32411" y="1183341"/>
                </a:cubicBezTo>
                <a:cubicBezTo>
                  <a:pt x="35997" y="1194099"/>
                  <a:pt x="36577" y="1206387"/>
                  <a:pt x="43168" y="1215614"/>
                </a:cubicBezTo>
                <a:cubicBezTo>
                  <a:pt x="54958" y="1232121"/>
                  <a:pt x="71855" y="1244301"/>
                  <a:pt x="86199" y="1258645"/>
                </a:cubicBezTo>
                <a:lnTo>
                  <a:pt x="118472" y="1290918"/>
                </a:lnTo>
                <a:lnTo>
                  <a:pt x="161503" y="1333948"/>
                </a:lnTo>
                <a:cubicBezTo>
                  <a:pt x="179757" y="1388713"/>
                  <a:pt x="157591" y="1350900"/>
                  <a:pt x="204533" y="1376979"/>
                </a:cubicBezTo>
                <a:cubicBezTo>
                  <a:pt x="227137" y="1389537"/>
                  <a:pt x="269079" y="1420009"/>
                  <a:pt x="269079" y="1420009"/>
                </a:cubicBezTo>
                <a:cubicBezTo>
                  <a:pt x="423941" y="1407105"/>
                  <a:pt x="542791" y="1392117"/>
                  <a:pt x="710143" y="1420009"/>
                </a:cubicBezTo>
                <a:cubicBezTo>
                  <a:pt x="724727" y="1422440"/>
                  <a:pt x="716838" y="1448824"/>
                  <a:pt x="720900" y="1463040"/>
                </a:cubicBezTo>
                <a:cubicBezTo>
                  <a:pt x="733126" y="1505831"/>
                  <a:pt x="725211" y="1491015"/>
                  <a:pt x="763931" y="1516828"/>
                </a:cubicBezTo>
                <a:cubicBezTo>
                  <a:pt x="781860" y="1513242"/>
                  <a:pt x="800599" y="1512491"/>
                  <a:pt x="817719" y="1506071"/>
                </a:cubicBezTo>
                <a:cubicBezTo>
                  <a:pt x="829825" y="1501531"/>
                  <a:pt x="838428" y="1490337"/>
                  <a:pt x="849992" y="1484555"/>
                </a:cubicBezTo>
                <a:cubicBezTo>
                  <a:pt x="867264" y="1475919"/>
                  <a:pt x="886134" y="1470883"/>
                  <a:pt x="903780" y="1463040"/>
                </a:cubicBezTo>
                <a:cubicBezTo>
                  <a:pt x="918434" y="1456527"/>
                  <a:pt x="932467" y="1448697"/>
                  <a:pt x="946811" y="1441525"/>
                </a:cubicBezTo>
                <a:lnTo>
                  <a:pt x="1366359" y="1452282"/>
                </a:lnTo>
                <a:cubicBezTo>
                  <a:pt x="1386508" y="1454625"/>
                  <a:pt x="1395046" y="1480969"/>
                  <a:pt x="1409390" y="1495313"/>
                </a:cubicBezTo>
                <a:lnTo>
                  <a:pt x="1441663" y="1527586"/>
                </a:lnTo>
                <a:cubicBezTo>
                  <a:pt x="1448835" y="1541930"/>
                  <a:pt x="1453333" y="1557958"/>
                  <a:pt x="1463178" y="1570617"/>
                </a:cubicBezTo>
                <a:cubicBezTo>
                  <a:pt x="1478745" y="1590632"/>
                  <a:pt x="1495869" y="1610340"/>
                  <a:pt x="1516966" y="1624405"/>
                </a:cubicBezTo>
                <a:cubicBezTo>
                  <a:pt x="1548699" y="1645560"/>
                  <a:pt x="1555628" y="1647131"/>
                  <a:pt x="1581512" y="1678193"/>
                </a:cubicBezTo>
                <a:cubicBezTo>
                  <a:pt x="1589789" y="1688125"/>
                  <a:pt x="1594950" y="1700370"/>
                  <a:pt x="1603027" y="1710466"/>
                </a:cubicBezTo>
                <a:cubicBezTo>
                  <a:pt x="1609363" y="1718386"/>
                  <a:pt x="1618457" y="1723867"/>
                  <a:pt x="1624543" y="1731981"/>
                </a:cubicBezTo>
                <a:cubicBezTo>
                  <a:pt x="1640058" y="1752667"/>
                  <a:pt x="1653230" y="1775012"/>
                  <a:pt x="1667573" y="1796527"/>
                </a:cubicBezTo>
                <a:cubicBezTo>
                  <a:pt x="1675176" y="1807931"/>
                  <a:pt x="1695273" y="1842650"/>
                  <a:pt x="1710604" y="1850315"/>
                </a:cubicBezTo>
                <a:cubicBezTo>
                  <a:pt x="1723828" y="1856927"/>
                  <a:pt x="1739291" y="1857487"/>
                  <a:pt x="1753634" y="1861073"/>
                </a:cubicBezTo>
                <a:cubicBezTo>
                  <a:pt x="1855373" y="1851384"/>
                  <a:pt x="1974355" y="1849430"/>
                  <a:pt x="2076364" y="1818042"/>
                </a:cubicBezTo>
                <a:cubicBezTo>
                  <a:pt x="2091691" y="1813326"/>
                  <a:pt x="2105051" y="1803699"/>
                  <a:pt x="2119394" y="1796527"/>
                </a:cubicBezTo>
                <a:cubicBezTo>
                  <a:pt x="2191112" y="1800113"/>
                  <a:pt x="2263010" y="1801064"/>
                  <a:pt x="2334547" y="1807285"/>
                </a:cubicBezTo>
                <a:cubicBezTo>
                  <a:pt x="2345844" y="1808267"/>
                  <a:pt x="2358802" y="1810024"/>
                  <a:pt x="2366820" y="1818042"/>
                </a:cubicBezTo>
                <a:cubicBezTo>
                  <a:pt x="2374838" y="1826060"/>
                  <a:pt x="2372507" y="1840173"/>
                  <a:pt x="2377578" y="1850315"/>
                </a:cubicBezTo>
                <a:cubicBezTo>
                  <a:pt x="2391148" y="1877456"/>
                  <a:pt x="2400597" y="1884092"/>
                  <a:pt x="2420608" y="1904104"/>
                </a:cubicBezTo>
                <a:cubicBezTo>
                  <a:pt x="2426006" y="1925695"/>
                  <a:pt x="2430595" y="1964549"/>
                  <a:pt x="2452881" y="1979407"/>
                </a:cubicBezTo>
                <a:cubicBezTo>
                  <a:pt x="2465183" y="1987608"/>
                  <a:pt x="2481696" y="1986103"/>
                  <a:pt x="2495912" y="1990165"/>
                </a:cubicBezTo>
                <a:cubicBezTo>
                  <a:pt x="2506815" y="1993280"/>
                  <a:pt x="2517245" y="1997938"/>
                  <a:pt x="2528185" y="2000922"/>
                </a:cubicBezTo>
                <a:lnTo>
                  <a:pt x="2732580" y="2054711"/>
                </a:lnTo>
                <a:cubicBezTo>
                  <a:pt x="2804298" y="2051125"/>
                  <a:pt x="2877084" y="2056798"/>
                  <a:pt x="2947733" y="2043953"/>
                </a:cubicBezTo>
                <a:cubicBezTo>
                  <a:pt x="2972055" y="2039531"/>
                  <a:pt x="2972280" y="1978306"/>
                  <a:pt x="2980006" y="1968649"/>
                </a:cubicBezTo>
                <a:cubicBezTo>
                  <a:pt x="2987090" y="1959794"/>
                  <a:pt x="3001521" y="1961478"/>
                  <a:pt x="3012279" y="1957892"/>
                </a:cubicBezTo>
                <a:cubicBezTo>
                  <a:pt x="3108499" y="1969919"/>
                  <a:pt x="3140884" y="1944848"/>
                  <a:pt x="3087583" y="2086984"/>
                </a:cubicBezTo>
                <a:cubicBezTo>
                  <a:pt x="3075571" y="2119016"/>
                  <a:pt x="2993641" y="2167540"/>
                  <a:pt x="2969248" y="2183802"/>
                </a:cubicBezTo>
                <a:lnTo>
                  <a:pt x="2936975" y="2205318"/>
                </a:lnTo>
                <a:cubicBezTo>
                  <a:pt x="2933389" y="2216076"/>
                  <a:pt x="2925511" y="2226274"/>
                  <a:pt x="2926218" y="2237591"/>
                </a:cubicBezTo>
                <a:cubicBezTo>
                  <a:pt x="2929160" y="2284664"/>
                  <a:pt x="2929154" y="2334089"/>
                  <a:pt x="2947733" y="2377440"/>
                </a:cubicBezTo>
                <a:cubicBezTo>
                  <a:pt x="2953557" y="2391030"/>
                  <a:pt x="2976548" y="2384136"/>
                  <a:pt x="2990764" y="2388198"/>
                </a:cubicBezTo>
                <a:cubicBezTo>
                  <a:pt x="3024964" y="2397969"/>
                  <a:pt x="3040424" y="2406821"/>
                  <a:pt x="3076825" y="2420471"/>
                </a:cubicBezTo>
                <a:cubicBezTo>
                  <a:pt x="3087443" y="2424453"/>
                  <a:pt x="3098340" y="2427642"/>
                  <a:pt x="3109098" y="2431228"/>
                </a:cubicBezTo>
                <a:cubicBezTo>
                  <a:pt x="3112684" y="2441986"/>
                  <a:pt x="3117105" y="2452500"/>
                  <a:pt x="3119855" y="2463501"/>
                </a:cubicBezTo>
                <a:cubicBezTo>
                  <a:pt x="3124290" y="2481240"/>
                  <a:pt x="3118908" y="2503243"/>
                  <a:pt x="3130613" y="2517289"/>
                </a:cubicBezTo>
                <a:cubicBezTo>
                  <a:pt x="3140078" y="2528647"/>
                  <a:pt x="3159300" y="2524461"/>
                  <a:pt x="3173644" y="2528047"/>
                </a:cubicBezTo>
                <a:cubicBezTo>
                  <a:pt x="3180383" y="2555006"/>
                  <a:pt x="3182455" y="2583799"/>
                  <a:pt x="3205917" y="2603351"/>
                </a:cubicBezTo>
                <a:cubicBezTo>
                  <a:pt x="3218236" y="2613617"/>
                  <a:pt x="3234604" y="2617694"/>
                  <a:pt x="3248947" y="2624866"/>
                </a:cubicBezTo>
                <a:cubicBezTo>
                  <a:pt x="3327836" y="2617694"/>
                  <a:pt x="3406922" y="2612431"/>
                  <a:pt x="3485615" y="2603351"/>
                </a:cubicBezTo>
                <a:cubicBezTo>
                  <a:pt x="3500303" y="2601656"/>
                  <a:pt x="3514213" y="2595800"/>
                  <a:pt x="3528646" y="2592593"/>
                </a:cubicBezTo>
                <a:cubicBezTo>
                  <a:pt x="3546495" y="2588626"/>
                  <a:pt x="3564505" y="2585421"/>
                  <a:pt x="3582434" y="2581835"/>
                </a:cubicBezTo>
                <a:cubicBezTo>
                  <a:pt x="3586020" y="2571077"/>
                  <a:pt x="3593192" y="2560902"/>
                  <a:pt x="3593192" y="2549562"/>
                </a:cubicBezTo>
                <a:cubicBezTo>
                  <a:pt x="3593192" y="2509955"/>
                  <a:pt x="3588611" y="2470351"/>
                  <a:pt x="3582434" y="2431228"/>
                </a:cubicBezTo>
                <a:cubicBezTo>
                  <a:pt x="3568896" y="2345485"/>
                  <a:pt x="3566156" y="2368879"/>
                  <a:pt x="3550161" y="2312894"/>
                </a:cubicBezTo>
                <a:cubicBezTo>
                  <a:pt x="3546099" y="2298678"/>
                  <a:pt x="3543652" y="2284025"/>
                  <a:pt x="3539404" y="2269864"/>
                </a:cubicBezTo>
                <a:cubicBezTo>
                  <a:pt x="3532887" y="2248141"/>
                  <a:pt x="3523388" y="2227320"/>
                  <a:pt x="3517888" y="2205318"/>
                </a:cubicBezTo>
                <a:cubicBezTo>
                  <a:pt x="3484277" y="2070863"/>
                  <a:pt x="3527226" y="2237995"/>
                  <a:pt x="3496373" y="2130014"/>
                </a:cubicBezTo>
                <a:cubicBezTo>
                  <a:pt x="3492311" y="2115798"/>
                  <a:pt x="3489677" y="2101200"/>
                  <a:pt x="3485615" y="2086984"/>
                </a:cubicBezTo>
                <a:cubicBezTo>
                  <a:pt x="3482500" y="2076081"/>
                  <a:pt x="3477608" y="2065712"/>
                  <a:pt x="3474858" y="2054711"/>
                </a:cubicBezTo>
                <a:cubicBezTo>
                  <a:pt x="3467338" y="2024630"/>
                  <a:pt x="3458140" y="1965163"/>
                  <a:pt x="3453343" y="1936377"/>
                </a:cubicBezTo>
                <a:cubicBezTo>
                  <a:pt x="3456929" y="1796527"/>
                  <a:pt x="3454795" y="1656414"/>
                  <a:pt x="3464100" y="1516828"/>
                </a:cubicBezTo>
                <a:cubicBezTo>
                  <a:pt x="3465205" y="1500251"/>
                  <a:pt x="3499770" y="1416896"/>
                  <a:pt x="3507131" y="1398494"/>
                </a:cubicBezTo>
                <a:cubicBezTo>
                  <a:pt x="3510717" y="1376979"/>
                  <a:pt x="3510990" y="1354641"/>
                  <a:pt x="3517888" y="1333948"/>
                </a:cubicBezTo>
                <a:cubicBezTo>
                  <a:pt x="3521977" y="1321682"/>
                  <a:pt x="3533622" y="1313239"/>
                  <a:pt x="3539404" y="1301675"/>
                </a:cubicBezTo>
                <a:cubicBezTo>
                  <a:pt x="3544475" y="1291533"/>
                  <a:pt x="3544654" y="1279315"/>
                  <a:pt x="3550161" y="1269402"/>
                </a:cubicBezTo>
                <a:cubicBezTo>
                  <a:pt x="3562719" y="1246798"/>
                  <a:pt x="3585015" y="1229388"/>
                  <a:pt x="3593192" y="1204857"/>
                </a:cubicBezTo>
                <a:cubicBezTo>
                  <a:pt x="3632430" y="1087147"/>
                  <a:pt x="3569850" y="1265447"/>
                  <a:pt x="3625465" y="1140311"/>
                </a:cubicBezTo>
                <a:cubicBezTo>
                  <a:pt x="3634676" y="1119587"/>
                  <a:pt x="3639808" y="1097280"/>
                  <a:pt x="3646980" y="1075765"/>
                </a:cubicBezTo>
                <a:cubicBezTo>
                  <a:pt x="3643394" y="1025563"/>
                  <a:pt x="3642104" y="975144"/>
                  <a:pt x="3636223" y="925158"/>
                </a:cubicBezTo>
                <a:cubicBezTo>
                  <a:pt x="3632063" y="889801"/>
                  <a:pt x="3619570" y="891852"/>
                  <a:pt x="3603950" y="860612"/>
                </a:cubicBezTo>
                <a:cubicBezTo>
                  <a:pt x="3598879" y="850470"/>
                  <a:pt x="3598699" y="838252"/>
                  <a:pt x="3593192" y="828339"/>
                </a:cubicBezTo>
                <a:cubicBezTo>
                  <a:pt x="3561023" y="770436"/>
                  <a:pt x="3557090" y="770722"/>
                  <a:pt x="3517888" y="731520"/>
                </a:cubicBezTo>
                <a:cubicBezTo>
                  <a:pt x="3514302" y="717176"/>
                  <a:pt x="3513743" y="701713"/>
                  <a:pt x="3507131" y="688489"/>
                </a:cubicBezTo>
                <a:cubicBezTo>
                  <a:pt x="3499468" y="673162"/>
                  <a:pt x="3464742" y="653059"/>
                  <a:pt x="3453343" y="645459"/>
                </a:cubicBezTo>
                <a:cubicBezTo>
                  <a:pt x="3432963" y="584320"/>
                  <a:pt x="3450603" y="621204"/>
                  <a:pt x="3378039" y="548640"/>
                </a:cubicBezTo>
                <a:lnTo>
                  <a:pt x="3345766" y="516367"/>
                </a:lnTo>
                <a:cubicBezTo>
                  <a:pt x="3335008" y="505609"/>
                  <a:pt x="3326152" y="492533"/>
                  <a:pt x="3313493" y="484094"/>
                </a:cubicBezTo>
                <a:lnTo>
                  <a:pt x="3281220" y="462579"/>
                </a:lnTo>
                <a:cubicBezTo>
                  <a:pt x="3206307" y="362694"/>
                  <a:pt x="3294515" y="466942"/>
                  <a:pt x="3205917" y="398033"/>
                </a:cubicBezTo>
                <a:cubicBezTo>
                  <a:pt x="3185902" y="382466"/>
                  <a:pt x="3152128" y="344245"/>
                  <a:pt x="3152128" y="344245"/>
                </a:cubicBezTo>
                <a:cubicBezTo>
                  <a:pt x="3148542" y="333487"/>
                  <a:pt x="3147661" y="321407"/>
                  <a:pt x="3141371" y="311972"/>
                </a:cubicBezTo>
                <a:cubicBezTo>
                  <a:pt x="3121245" y="281782"/>
                  <a:pt x="3097949" y="272354"/>
                  <a:pt x="3066067" y="258184"/>
                </a:cubicBezTo>
                <a:cubicBezTo>
                  <a:pt x="3048421" y="250341"/>
                  <a:pt x="3029551" y="245304"/>
                  <a:pt x="3012279" y="236668"/>
                </a:cubicBezTo>
                <a:cubicBezTo>
                  <a:pt x="3000715" y="230886"/>
                  <a:pt x="2990764" y="222325"/>
                  <a:pt x="2980006" y="215153"/>
                </a:cubicBezTo>
                <a:cubicBezTo>
                  <a:pt x="2911874" y="218739"/>
                  <a:pt x="2843151" y="216262"/>
                  <a:pt x="2775611" y="225911"/>
                </a:cubicBezTo>
                <a:cubicBezTo>
                  <a:pt x="2765570" y="227345"/>
                  <a:pt x="2760181" y="239312"/>
                  <a:pt x="2754095" y="247426"/>
                </a:cubicBezTo>
                <a:cubicBezTo>
                  <a:pt x="2676887" y="350370"/>
                  <a:pt x="2744493" y="278544"/>
                  <a:pt x="2678792" y="344245"/>
                </a:cubicBezTo>
                <a:cubicBezTo>
                  <a:pt x="2668010" y="376589"/>
                  <a:pt x="2669689" y="380986"/>
                  <a:pt x="2646519" y="408791"/>
                </a:cubicBezTo>
                <a:cubicBezTo>
                  <a:pt x="2636780" y="420478"/>
                  <a:pt x="2623985" y="429377"/>
                  <a:pt x="2614246" y="441064"/>
                </a:cubicBezTo>
                <a:cubicBezTo>
                  <a:pt x="2569423" y="494852"/>
                  <a:pt x="2619625" y="455408"/>
                  <a:pt x="2560458" y="494852"/>
                </a:cubicBezTo>
                <a:lnTo>
                  <a:pt x="2474397" y="451821"/>
                </a:lnTo>
                <a:cubicBezTo>
                  <a:pt x="2464255" y="446750"/>
                  <a:pt x="2453446" y="441693"/>
                  <a:pt x="2442124" y="441064"/>
                </a:cubicBezTo>
                <a:cubicBezTo>
                  <a:pt x="2323918" y="434497"/>
                  <a:pt x="2205455" y="433892"/>
                  <a:pt x="2087121" y="430306"/>
                </a:cubicBezTo>
                <a:cubicBezTo>
                  <a:pt x="2076363" y="426720"/>
                  <a:pt x="2065751" y="422663"/>
                  <a:pt x="2054848" y="419548"/>
                </a:cubicBezTo>
                <a:cubicBezTo>
                  <a:pt x="2040632" y="415486"/>
                  <a:pt x="2025042" y="415403"/>
                  <a:pt x="2011818" y="408791"/>
                </a:cubicBezTo>
                <a:cubicBezTo>
                  <a:pt x="1988690" y="397227"/>
                  <a:pt x="1970400" y="377324"/>
                  <a:pt x="1947272" y="365760"/>
                </a:cubicBezTo>
                <a:lnTo>
                  <a:pt x="1904241" y="344245"/>
                </a:lnTo>
                <a:cubicBezTo>
                  <a:pt x="1875554" y="355003"/>
                  <a:pt x="1845077" y="361847"/>
                  <a:pt x="1818180" y="376518"/>
                </a:cubicBezTo>
                <a:cubicBezTo>
                  <a:pt x="1804824" y="383803"/>
                  <a:pt x="1797594" y="399052"/>
                  <a:pt x="1785907" y="408791"/>
                </a:cubicBezTo>
                <a:cubicBezTo>
                  <a:pt x="1775975" y="417068"/>
                  <a:pt x="1764392" y="423134"/>
                  <a:pt x="1753634" y="430306"/>
                </a:cubicBezTo>
                <a:cubicBezTo>
                  <a:pt x="1728533" y="426720"/>
                  <a:pt x="1702386" y="427566"/>
                  <a:pt x="1678331" y="419548"/>
                </a:cubicBezTo>
                <a:cubicBezTo>
                  <a:pt x="1668709" y="416341"/>
                  <a:pt x="1664735" y="404369"/>
                  <a:pt x="1656815" y="398033"/>
                </a:cubicBezTo>
                <a:cubicBezTo>
                  <a:pt x="1646719" y="389957"/>
                  <a:pt x="1636357" y="381769"/>
                  <a:pt x="1624543" y="376518"/>
                </a:cubicBezTo>
                <a:cubicBezTo>
                  <a:pt x="1603819" y="367307"/>
                  <a:pt x="1580282" y="365144"/>
                  <a:pt x="1559997" y="355002"/>
                </a:cubicBezTo>
                <a:cubicBezTo>
                  <a:pt x="1545653" y="347830"/>
                  <a:pt x="1532879" y="335476"/>
                  <a:pt x="1516966" y="333487"/>
                </a:cubicBezTo>
                <a:cubicBezTo>
                  <a:pt x="1445713" y="324580"/>
                  <a:pt x="1373531" y="326315"/>
                  <a:pt x="1301813" y="322729"/>
                </a:cubicBezTo>
                <a:cubicBezTo>
                  <a:pt x="1294641" y="311972"/>
                  <a:pt x="1285391" y="302340"/>
                  <a:pt x="1280298" y="290457"/>
                </a:cubicBezTo>
                <a:cubicBezTo>
                  <a:pt x="1274474" y="276867"/>
                  <a:pt x="1277741" y="259728"/>
                  <a:pt x="1269540" y="247426"/>
                </a:cubicBezTo>
                <a:cubicBezTo>
                  <a:pt x="1262368" y="236668"/>
                  <a:pt x="1250162" y="226855"/>
                  <a:pt x="1237267" y="225911"/>
                </a:cubicBezTo>
                <a:cubicBezTo>
                  <a:pt x="1101320" y="215964"/>
                  <a:pt x="964740" y="218739"/>
                  <a:pt x="828477" y="215153"/>
                </a:cubicBezTo>
                <a:cubicBezTo>
                  <a:pt x="779812" y="166490"/>
                  <a:pt x="840655" y="225303"/>
                  <a:pt x="763931" y="161365"/>
                </a:cubicBezTo>
                <a:cubicBezTo>
                  <a:pt x="756139" y="154872"/>
                  <a:pt x="749587" y="147021"/>
                  <a:pt x="742415" y="139849"/>
                </a:cubicBezTo>
                <a:cubicBezTo>
                  <a:pt x="711944" y="48432"/>
                  <a:pt x="754441" y="159892"/>
                  <a:pt x="710143" y="86061"/>
                </a:cubicBezTo>
                <a:cubicBezTo>
                  <a:pt x="704309" y="76337"/>
                  <a:pt x="699385" y="53788"/>
                  <a:pt x="699385" y="53788"/>
                </a:cubicBezTo>
              </a:path>
            </a:pathLst>
          </a:cu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4572000" y="1004531"/>
            <a:ext cx="4114068" cy="3255497"/>
          </a:xfrm>
          <a:custGeom>
            <a:avLst/>
            <a:gdLst>
              <a:gd name="connsiteX0" fmla="*/ 860612 w 4114068"/>
              <a:gd name="connsiteY0" fmla="*/ 1308363 h 3255497"/>
              <a:gd name="connsiteX1" fmla="*/ 806824 w 4114068"/>
              <a:gd name="connsiteY1" fmla="*/ 1265333 h 3255497"/>
              <a:gd name="connsiteX2" fmla="*/ 623944 w 4114068"/>
              <a:gd name="connsiteY2" fmla="*/ 1254575 h 3255497"/>
              <a:gd name="connsiteX3" fmla="*/ 537882 w 4114068"/>
              <a:gd name="connsiteY3" fmla="*/ 1319121 h 3255497"/>
              <a:gd name="connsiteX4" fmla="*/ 505609 w 4114068"/>
              <a:gd name="connsiteY4" fmla="*/ 1329878 h 3255497"/>
              <a:gd name="connsiteX5" fmla="*/ 473336 w 4114068"/>
              <a:gd name="connsiteY5" fmla="*/ 1394424 h 3255497"/>
              <a:gd name="connsiteX6" fmla="*/ 462579 w 4114068"/>
              <a:gd name="connsiteY6" fmla="*/ 1426697 h 3255497"/>
              <a:gd name="connsiteX7" fmla="*/ 398033 w 4114068"/>
              <a:gd name="connsiteY7" fmla="*/ 1458970 h 3255497"/>
              <a:gd name="connsiteX8" fmla="*/ 376518 w 4114068"/>
              <a:gd name="connsiteY8" fmla="*/ 1491243 h 3255497"/>
              <a:gd name="connsiteX9" fmla="*/ 301214 w 4114068"/>
              <a:gd name="connsiteY9" fmla="*/ 1534274 h 3255497"/>
              <a:gd name="connsiteX10" fmla="*/ 279699 w 4114068"/>
              <a:gd name="connsiteY10" fmla="*/ 1566547 h 3255497"/>
              <a:gd name="connsiteX11" fmla="*/ 247426 w 4114068"/>
              <a:gd name="connsiteY11" fmla="*/ 1577304 h 3255497"/>
              <a:gd name="connsiteX12" fmla="*/ 225911 w 4114068"/>
              <a:gd name="connsiteY12" fmla="*/ 1598820 h 3255497"/>
              <a:gd name="connsiteX13" fmla="*/ 64546 w 4114068"/>
              <a:gd name="connsiteY13" fmla="*/ 1695638 h 3255497"/>
              <a:gd name="connsiteX14" fmla="*/ 43031 w 4114068"/>
              <a:gd name="connsiteY14" fmla="*/ 1760184 h 3255497"/>
              <a:gd name="connsiteX15" fmla="*/ 10758 w 4114068"/>
              <a:gd name="connsiteY15" fmla="*/ 1813973 h 3255497"/>
              <a:gd name="connsiteX16" fmla="*/ 0 w 4114068"/>
              <a:gd name="connsiteY16" fmla="*/ 1846245 h 3255497"/>
              <a:gd name="connsiteX17" fmla="*/ 32273 w 4114068"/>
              <a:gd name="connsiteY17" fmla="*/ 1943064 h 3255497"/>
              <a:gd name="connsiteX18" fmla="*/ 75304 w 4114068"/>
              <a:gd name="connsiteY18" fmla="*/ 1964580 h 3255497"/>
              <a:gd name="connsiteX19" fmla="*/ 96819 w 4114068"/>
              <a:gd name="connsiteY19" fmla="*/ 2007610 h 3255497"/>
              <a:gd name="connsiteX20" fmla="*/ 118334 w 4114068"/>
              <a:gd name="connsiteY20" fmla="*/ 2039883 h 3255497"/>
              <a:gd name="connsiteX21" fmla="*/ 129092 w 4114068"/>
              <a:gd name="connsiteY21" fmla="*/ 2072156 h 3255497"/>
              <a:gd name="connsiteX22" fmla="*/ 139849 w 4114068"/>
              <a:gd name="connsiteY22" fmla="*/ 2136702 h 3255497"/>
              <a:gd name="connsiteX23" fmla="*/ 150607 w 4114068"/>
              <a:gd name="connsiteY23" fmla="*/ 2491704 h 3255497"/>
              <a:gd name="connsiteX24" fmla="*/ 247426 w 4114068"/>
              <a:gd name="connsiteY24" fmla="*/ 2480947 h 3255497"/>
              <a:gd name="connsiteX25" fmla="*/ 451821 w 4114068"/>
              <a:gd name="connsiteY25" fmla="*/ 2437916 h 3255497"/>
              <a:gd name="connsiteX26" fmla="*/ 505609 w 4114068"/>
              <a:gd name="connsiteY26" fmla="*/ 2427158 h 3255497"/>
              <a:gd name="connsiteX27" fmla="*/ 731520 w 4114068"/>
              <a:gd name="connsiteY27" fmla="*/ 2437916 h 3255497"/>
              <a:gd name="connsiteX28" fmla="*/ 753035 w 4114068"/>
              <a:gd name="connsiteY28" fmla="*/ 2878980 h 3255497"/>
              <a:gd name="connsiteX29" fmla="*/ 796066 w 4114068"/>
              <a:gd name="connsiteY29" fmla="*/ 2943525 h 3255497"/>
              <a:gd name="connsiteX30" fmla="*/ 903642 w 4114068"/>
              <a:gd name="connsiteY30" fmla="*/ 2954283 h 3255497"/>
              <a:gd name="connsiteX31" fmla="*/ 1065007 w 4114068"/>
              <a:gd name="connsiteY31" fmla="*/ 2986556 h 3255497"/>
              <a:gd name="connsiteX32" fmla="*/ 1333948 w 4114068"/>
              <a:gd name="connsiteY32" fmla="*/ 2997314 h 3255497"/>
              <a:gd name="connsiteX33" fmla="*/ 1247887 w 4114068"/>
              <a:gd name="connsiteY33" fmla="*/ 3018829 h 3255497"/>
              <a:gd name="connsiteX34" fmla="*/ 1194099 w 4114068"/>
              <a:gd name="connsiteY34" fmla="*/ 3061860 h 3255497"/>
              <a:gd name="connsiteX35" fmla="*/ 1204856 w 4114068"/>
              <a:gd name="connsiteY35" fmla="*/ 3104890 h 3255497"/>
              <a:gd name="connsiteX36" fmla="*/ 1301675 w 4114068"/>
              <a:gd name="connsiteY36" fmla="*/ 3137163 h 3255497"/>
              <a:gd name="connsiteX37" fmla="*/ 1376979 w 4114068"/>
              <a:gd name="connsiteY37" fmla="*/ 3158678 h 3255497"/>
              <a:gd name="connsiteX38" fmla="*/ 1506071 w 4114068"/>
              <a:gd name="connsiteY38" fmla="*/ 3223224 h 3255497"/>
              <a:gd name="connsiteX39" fmla="*/ 1538344 w 4114068"/>
              <a:gd name="connsiteY39" fmla="*/ 3233982 h 3255497"/>
              <a:gd name="connsiteX40" fmla="*/ 1688951 w 4114068"/>
              <a:gd name="connsiteY40" fmla="*/ 3223224 h 3255497"/>
              <a:gd name="connsiteX41" fmla="*/ 1731981 w 4114068"/>
              <a:gd name="connsiteY41" fmla="*/ 3169436 h 3255497"/>
              <a:gd name="connsiteX42" fmla="*/ 1764254 w 4114068"/>
              <a:gd name="connsiteY42" fmla="*/ 3158678 h 3255497"/>
              <a:gd name="connsiteX43" fmla="*/ 1796527 w 4114068"/>
              <a:gd name="connsiteY43" fmla="*/ 3137163 h 3255497"/>
              <a:gd name="connsiteX44" fmla="*/ 2097741 w 4114068"/>
              <a:gd name="connsiteY44" fmla="*/ 3147921 h 3255497"/>
              <a:gd name="connsiteX45" fmla="*/ 2130014 w 4114068"/>
              <a:gd name="connsiteY45" fmla="*/ 3169436 h 3255497"/>
              <a:gd name="connsiteX46" fmla="*/ 2162287 w 4114068"/>
              <a:gd name="connsiteY46" fmla="*/ 3180194 h 3255497"/>
              <a:gd name="connsiteX47" fmla="*/ 2183802 w 4114068"/>
              <a:gd name="connsiteY47" fmla="*/ 3212467 h 3255497"/>
              <a:gd name="connsiteX48" fmla="*/ 2269864 w 4114068"/>
              <a:gd name="connsiteY48" fmla="*/ 3233982 h 3255497"/>
              <a:gd name="connsiteX49" fmla="*/ 2366682 w 4114068"/>
              <a:gd name="connsiteY49" fmla="*/ 3255497 h 3255497"/>
              <a:gd name="connsiteX50" fmla="*/ 2463501 w 4114068"/>
              <a:gd name="connsiteY50" fmla="*/ 3244740 h 3255497"/>
              <a:gd name="connsiteX51" fmla="*/ 2528047 w 4114068"/>
              <a:gd name="connsiteY51" fmla="*/ 3223224 h 3255497"/>
              <a:gd name="connsiteX52" fmla="*/ 2560320 w 4114068"/>
              <a:gd name="connsiteY52" fmla="*/ 3212467 h 3255497"/>
              <a:gd name="connsiteX53" fmla="*/ 2603351 w 4114068"/>
              <a:gd name="connsiteY53" fmla="*/ 3169436 h 3255497"/>
              <a:gd name="connsiteX54" fmla="*/ 2614108 w 4114068"/>
              <a:gd name="connsiteY54" fmla="*/ 3137163 h 3255497"/>
              <a:gd name="connsiteX55" fmla="*/ 2635624 w 4114068"/>
              <a:gd name="connsiteY55" fmla="*/ 3115648 h 3255497"/>
              <a:gd name="connsiteX56" fmla="*/ 2657139 w 4114068"/>
              <a:gd name="connsiteY56" fmla="*/ 3083375 h 3255497"/>
              <a:gd name="connsiteX57" fmla="*/ 2667896 w 4114068"/>
              <a:gd name="connsiteY57" fmla="*/ 3040344 h 3255497"/>
              <a:gd name="connsiteX58" fmla="*/ 2700169 w 4114068"/>
              <a:gd name="connsiteY58" fmla="*/ 3029587 h 3255497"/>
              <a:gd name="connsiteX59" fmla="*/ 2753958 w 4114068"/>
              <a:gd name="connsiteY59" fmla="*/ 3018829 h 3255497"/>
              <a:gd name="connsiteX60" fmla="*/ 2786231 w 4114068"/>
              <a:gd name="connsiteY60" fmla="*/ 2997314 h 3255497"/>
              <a:gd name="connsiteX61" fmla="*/ 2807746 w 4114068"/>
              <a:gd name="connsiteY61" fmla="*/ 2975798 h 3255497"/>
              <a:gd name="connsiteX62" fmla="*/ 2850776 w 4114068"/>
              <a:gd name="connsiteY62" fmla="*/ 2965041 h 3255497"/>
              <a:gd name="connsiteX63" fmla="*/ 2904565 w 4114068"/>
              <a:gd name="connsiteY63" fmla="*/ 2986556 h 3255497"/>
              <a:gd name="connsiteX64" fmla="*/ 2926080 w 4114068"/>
              <a:gd name="connsiteY64" fmla="*/ 3018829 h 3255497"/>
              <a:gd name="connsiteX65" fmla="*/ 2958353 w 4114068"/>
              <a:gd name="connsiteY65" fmla="*/ 3040344 h 3255497"/>
              <a:gd name="connsiteX66" fmla="*/ 2979868 w 4114068"/>
              <a:gd name="connsiteY66" fmla="*/ 3061860 h 3255497"/>
              <a:gd name="connsiteX67" fmla="*/ 3141233 w 4114068"/>
              <a:gd name="connsiteY67" fmla="*/ 3051102 h 3255497"/>
              <a:gd name="connsiteX68" fmla="*/ 3173506 w 4114068"/>
              <a:gd name="connsiteY68" fmla="*/ 3029587 h 3255497"/>
              <a:gd name="connsiteX69" fmla="*/ 3238052 w 4114068"/>
              <a:gd name="connsiteY69" fmla="*/ 2975798 h 3255497"/>
              <a:gd name="connsiteX70" fmla="*/ 3281082 w 4114068"/>
              <a:gd name="connsiteY70" fmla="*/ 2965041 h 3255497"/>
              <a:gd name="connsiteX71" fmla="*/ 3356386 w 4114068"/>
              <a:gd name="connsiteY71" fmla="*/ 2932768 h 3255497"/>
              <a:gd name="connsiteX72" fmla="*/ 3399416 w 4114068"/>
              <a:gd name="connsiteY72" fmla="*/ 2889737 h 3255497"/>
              <a:gd name="connsiteX73" fmla="*/ 3485478 w 4114068"/>
              <a:gd name="connsiteY73" fmla="*/ 2760645 h 3255497"/>
              <a:gd name="connsiteX74" fmla="*/ 3560781 w 4114068"/>
              <a:gd name="connsiteY74" fmla="*/ 2706857 h 3255497"/>
              <a:gd name="connsiteX75" fmla="*/ 3625327 w 4114068"/>
              <a:gd name="connsiteY75" fmla="*/ 2663827 h 3255497"/>
              <a:gd name="connsiteX76" fmla="*/ 3689873 w 4114068"/>
              <a:gd name="connsiteY76" fmla="*/ 2620796 h 3255497"/>
              <a:gd name="connsiteX77" fmla="*/ 3732904 w 4114068"/>
              <a:gd name="connsiteY77" fmla="*/ 2588523 h 3255497"/>
              <a:gd name="connsiteX78" fmla="*/ 3754419 w 4114068"/>
              <a:gd name="connsiteY78" fmla="*/ 2545493 h 3255497"/>
              <a:gd name="connsiteX79" fmla="*/ 3765176 w 4114068"/>
              <a:gd name="connsiteY79" fmla="*/ 2513220 h 3255497"/>
              <a:gd name="connsiteX80" fmla="*/ 3786692 w 4114068"/>
              <a:gd name="connsiteY80" fmla="*/ 2491704 h 3255497"/>
              <a:gd name="connsiteX81" fmla="*/ 3818965 w 4114068"/>
              <a:gd name="connsiteY81" fmla="*/ 2427158 h 3255497"/>
              <a:gd name="connsiteX82" fmla="*/ 3851238 w 4114068"/>
              <a:gd name="connsiteY82" fmla="*/ 2405643 h 3255497"/>
              <a:gd name="connsiteX83" fmla="*/ 3872753 w 4114068"/>
              <a:gd name="connsiteY83" fmla="*/ 2373370 h 3255497"/>
              <a:gd name="connsiteX84" fmla="*/ 3905026 w 4114068"/>
              <a:gd name="connsiteY84" fmla="*/ 2351855 h 3255497"/>
              <a:gd name="connsiteX85" fmla="*/ 3958814 w 4114068"/>
              <a:gd name="connsiteY85" fmla="*/ 2287309 h 3255497"/>
              <a:gd name="connsiteX86" fmla="*/ 3969572 w 4114068"/>
              <a:gd name="connsiteY86" fmla="*/ 2255036 h 3255497"/>
              <a:gd name="connsiteX87" fmla="*/ 3991087 w 4114068"/>
              <a:gd name="connsiteY87" fmla="*/ 2201248 h 3255497"/>
              <a:gd name="connsiteX88" fmla="*/ 4001845 w 4114068"/>
              <a:gd name="connsiteY88" fmla="*/ 2158217 h 3255497"/>
              <a:gd name="connsiteX89" fmla="*/ 4023360 w 4114068"/>
              <a:gd name="connsiteY89" fmla="*/ 2093671 h 3255497"/>
              <a:gd name="connsiteX90" fmla="*/ 4044875 w 4114068"/>
              <a:gd name="connsiteY90" fmla="*/ 2029125 h 3255497"/>
              <a:gd name="connsiteX91" fmla="*/ 4055633 w 4114068"/>
              <a:gd name="connsiteY91" fmla="*/ 1975337 h 3255497"/>
              <a:gd name="connsiteX92" fmla="*/ 4098664 w 4114068"/>
              <a:gd name="connsiteY92" fmla="*/ 1910791 h 3255497"/>
              <a:gd name="connsiteX93" fmla="*/ 4098664 w 4114068"/>
              <a:gd name="connsiteY93" fmla="*/ 1770942 h 3255497"/>
              <a:gd name="connsiteX94" fmla="*/ 4077148 w 4114068"/>
              <a:gd name="connsiteY94" fmla="*/ 1749427 h 3255497"/>
              <a:gd name="connsiteX95" fmla="*/ 4055633 w 4114068"/>
              <a:gd name="connsiteY95" fmla="*/ 1717154 h 3255497"/>
              <a:gd name="connsiteX96" fmla="*/ 4044875 w 4114068"/>
              <a:gd name="connsiteY96" fmla="*/ 1684881 h 3255497"/>
              <a:gd name="connsiteX97" fmla="*/ 4034118 w 4114068"/>
              <a:gd name="connsiteY97" fmla="*/ 1641850 h 3255497"/>
              <a:gd name="connsiteX98" fmla="*/ 4001845 w 4114068"/>
              <a:gd name="connsiteY98" fmla="*/ 1620335 h 3255497"/>
              <a:gd name="connsiteX99" fmla="*/ 3980329 w 4114068"/>
              <a:gd name="connsiteY99" fmla="*/ 1598820 h 3255497"/>
              <a:gd name="connsiteX100" fmla="*/ 3840480 w 4114068"/>
              <a:gd name="connsiteY100" fmla="*/ 1577304 h 3255497"/>
              <a:gd name="connsiteX101" fmla="*/ 3754419 w 4114068"/>
              <a:gd name="connsiteY101" fmla="*/ 1480485 h 3255497"/>
              <a:gd name="connsiteX102" fmla="*/ 3689873 w 4114068"/>
              <a:gd name="connsiteY102" fmla="*/ 1458970 h 3255497"/>
              <a:gd name="connsiteX103" fmla="*/ 3022899 w 4114068"/>
              <a:gd name="connsiteY103" fmla="*/ 1437455 h 3255497"/>
              <a:gd name="connsiteX104" fmla="*/ 3033656 w 4114068"/>
              <a:gd name="connsiteY104" fmla="*/ 1329878 h 3255497"/>
              <a:gd name="connsiteX105" fmla="*/ 3076687 w 4114068"/>
              <a:gd name="connsiteY105" fmla="*/ 1265333 h 3255497"/>
              <a:gd name="connsiteX106" fmla="*/ 3119718 w 4114068"/>
              <a:gd name="connsiteY106" fmla="*/ 1190029 h 3255497"/>
              <a:gd name="connsiteX107" fmla="*/ 3130475 w 4114068"/>
              <a:gd name="connsiteY107" fmla="*/ 1157756 h 3255497"/>
              <a:gd name="connsiteX108" fmla="*/ 3151991 w 4114068"/>
              <a:gd name="connsiteY108" fmla="*/ 1125483 h 3255497"/>
              <a:gd name="connsiteX109" fmla="*/ 3205779 w 4114068"/>
              <a:gd name="connsiteY109" fmla="*/ 1050180 h 3255497"/>
              <a:gd name="connsiteX110" fmla="*/ 3216536 w 4114068"/>
              <a:gd name="connsiteY110" fmla="*/ 1017907 h 3255497"/>
              <a:gd name="connsiteX111" fmla="*/ 3259567 w 4114068"/>
              <a:gd name="connsiteY111" fmla="*/ 964118 h 3255497"/>
              <a:gd name="connsiteX112" fmla="*/ 3302598 w 4114068"/>
              <a:gd name="connsiteY112" fmla="*/ 910330 h 3255497"/>
              <a:gd name="connsiteX113" fmla="*/ 3313355 w 4114068"/>
              <a:gd name="connsiteY113" fmla="*/ 878057 h 3255497"/>
              <a:gd name="connsiteX114" fmla="*/ 3334871 w 4114068"/>
              <a:gd name="connsiteY114" fmla="*/ 845784 h 3255497"/>
              <a:gd name="connsiteX115" fmla="*/ 3356386 w 4114068"/>
              <a:gd name="connsiteY115" fmla="*/ 770481 h 3255497"/>
              <a:gd name="connsiteX116" fmla="*/ 3345628 w 4114068"/>
              <a:gd name="connsiteY116" fmla="*/ 673662 h 3255497"/>
              <a:gd name="connsiteX117" fmla="*/ 3302598 w 4114068"/>
              <a:gd name="connsiteY117" fmla="*/ 619874 h 3255497"/>
              <a:gd name="connsiteX118" fmla="*/ 3248809 w 4114068"/>
              <a:gd name="connsiteY118" fmla="*/ 576843 h 3255497"/>
              <a:gd name="connsiteX119" fmla="*/ 3216536 w 4114068"/>
              <a:gd name="connsiteY119" fmla="*/ 566085 h 3255497"/>
              <a:gd name="connsiteX120" fmla="*/ 3087445 w 4114068"/>
              <a:gd name="connsiteY120" fmla="*/ 576843 h 3255497"/>
              <a:gd name="connsiteX121" fmla="*/ 3044414 w 4114068"/>
              <a:gd name="connsiteY121" fmla="*/ 619874 h 3255497"/>
              <a:gd name="connsiteX122" fmla="*/ 3012141 w 4114068"/>
              <a:gd name="connsiteY122" fmla="*/ 641389 h 3255497"/>
              <a:gd name="connsiteX123" fmla="*/ 2979868 w 4114068"/>
              <a:gd name="connsiteY123" fmla="*/ 684420 h 3255497"/>
              <a:gd name="connsiteX124" fmla="*/ 2947595 w 4114068"/>
              <a:gd name="connsiteY124" fmla="*/ 705935 h 3255497"/>
              <a:gd name="connsiteX125" fmla="*/ 2904565 w 4114068"/>
              <a:gd name="connsiteY125" fmla="*/ 878057 h 3255497"/>
              <a:gd name="connsiteX126" fmla="*/ 2872292 w 4114068"/>
              <a:gd name="connsiteY126" fmla="*/ 899573 h 3255497"/>
              <a:gd name="connsiteX127" fmla="*/ 2753958 w 4114068"/>
              <a:gd name="connsiteY127" fmla="*/ 867300 h 3255497"/>
              <a:gd name="connsiteX128" fmla="*/ 2700169 w 4114068"/>
              <a:gd name="connsiteY128" fmla="*/ 824269 h 3255497"/>
              <a:gd name="connsiteX129" fmla="*/ 2667896 w 4114068"/>
              <a:gd name="connsiteY129" fmla="*/ 813511 h 3255497"/>
              <a:gd name="connsiteX130" fmla="*/ 2646381 w 4114068"/>
              <a:gd name="connsiteY130" fmla="*/ 781238 h 3255497"/>
              <a:gd name="connsiteX131" fmla="*/ 2667896 w 4114068"/>
              <a:gd name="connsiteY131" fmla="*/ 555328 h 3255497"/>
              <a:gd name="connsiteX132" fmla="*/ 2678654 w 4114068"/>
              <a:gd name="connsiteY132" fmla="*/ 480024 h 3255497"/>
              <a:gd name="connsiteX133" fmla="*/ 2721685 w 4114068"/>
              <a:gd name="connsiteY133" fmla="*/ 383205 h 3255497"/>
              <a:gd name="connsiteX134" fmla="*/ 2743200 w 4114068"/>
              <a:gd name="connsiteY134" fmla="*/ 307902 h 3255497"/>
              <a:gd name="connsiteX135" fmla="*/ 2753958 w 4114068"/>
              <a:gd name="connsiteY135" fmla="*/ 232598 h 3255497"/>
              <a:gd name="connsiteX136" fmla="*/ 2700169 w 4114068"/>
              <a:gd name="connsiteY136" fmla="*/ 49718 h 3255497"/>
              <a:gd name="connsiteX137" fmla="*/ 2657139 w 4114068"/>
              <a:gd name="connsiteY137" fmla="*/ 38961 h 3255497"/>
              <a:gd name="connsiteX138" fmla="*/ 2538805 w 4114068"/>
              <a:gd name="connsiteY138" fmla="*/ 28203 h 3255497"/>
              <a:gd name="connsiteX139" fmla="*/ 2528047 w 4114068"/>
              <a:gd name="connsiteY139" fmla="*/ 60476 h 3255497"/>
              <a:gd name="connsiteX140" fmla="*/ 2506532 w 4114068"/>
              <a:gd name="connsiteY140" fmla="*/ 178810 h 3255497"/>
              <a:gd name="connsiteX141" fmla="*/ 2485016 w 4114068"/>
              <a:gd name="connsiteY141" fmla="*/ 297144 h 3255497"/>
              <a:gd name="connsiteX142" fmla="*/ 2474259 w 4114068"/>
              <a:gd name="connsiteY142" fmla="*/ 329417 h 3255497"/>
              <a:gd name="connsiteX143" fmla="*/ 2463501 w 4114068"/>
              <a:gd name="connsiteY143" fmla="*/ 372448 h 3255497"/>
              <a:gd name="connsiteX144" fmla="*/ 2452744 w 4114068"/>
              <a:gd name="connsiteY144" fmla="*/ 404721 h 3255497"/>
              <a:gd name="connsiteX145" fmla="*/ 2441986 w 4114068"/>
              <a:gd name="connsiteY145" fmla="*/ 458509 h 3255497"/>
              <a:gd name="connsiteX146" fmla="*/ 2409713 w 4114068"/>
              <a:gd name="connsiteY146" fmla="*/ 490782 h 3255497"/>
              <a:gd name="connsiteX147" fmla="*/ 2388198 w 4114068"/>
              <a:gd name="connsiteY147" fmla="*/ 523055 h 3255497"/>
              <a:gd name="connsiteX148" fmla="*/ 2345167 w 4114068"/>
              <a:gd name="connsiteY148" fmla="*/ 544570 h 3255497"/>
              <a:gd name="connsiteX149" fmla="*/ 2312894 w 4114068"/>
              <a:gd name="connsiteY149" fmla="*/ 566085 h 3255497"/>
              <a:gd name="connsiteX150" fmla="*/ 2248348 w 4114068"/>
              <a:gd name="connsiteY150" fmla="*/ 609116 h 3255497"/>
              <a:gd name="connsiteX151" fmla="*/ 2216075 w 4114068"/>
              <a:gd name="connsiteY151" fmla="*/ 716693 h 3255497"/>
              <a:gd name="connsiteX152" fmla="*/ 2226833 w 4114068"/>
              <a:gd name="connsiteY152" fmla="*/ 791996 h 3255497"/>
              <a:gd name="connsiteX153" fmla="*/ 2237591 w 4114068"/>
              <a:gd name="connsiteY153" fmla="*/ 824269 h 3255497"/>
              <a:gd name="connsiteX154" fmla="*/ 2302136 w 4114068"/>
              <a:gd name="connsiteY154" fmla="*/ 888815 h 3255497"/>
              <a:gd name="connsiteX155" fmla="*/ 2355925 w 4114068"/>
              <a:gd name="connsiteY155" fmla="*/ 931845 h 3255497"/>
              <a:gd name="connsiteX156" fmla="*/ 2366682 w 4114068"/>
              <a:gd name="connsiteY156" fmla="*/ 974876 h 3255497"/>
              <a:gd name="connsiteX157" fmla="*/ 2388198 w 4114068"/>
              <a:gd name="connsiteY157" fmla="*/ 1007149 h 3255497"/>
              <a:gd name="connsiteX158" fmla="*/ 2377440 w 4114068"/>
              <a:gd name="connsiteY158" fmla="*/ 1146998 h 3255497"/>
              <a:gd name="connsiteX159" fmla="*/ 2366682 w 4114068"/>
              <a:gd name="connsiteY159" fmla="*/ 1200787 h 3255497"/>
              <a:gd name="connsiteX160" fmla="*/ 2323652 w 4114068"/>
              <a:gd name="connsiteY160" fmla="*/ 1243817 h 3255497"/>
              <a:gd name="connsiteX161" fmla="*/ 2237591 w 4114068"/>
              <a:gd name="connsiteY161" fmla="*/ 1222302 h 3255497"/>
              <a:gd name="connsiteX162" fmla="*/ 2194560 w 4114068"/>
              <a:gd name="connsiteY162" fmla="*/ 1179271 h 3255497"/>
              <a:gd name="connsiteX163" fmla="*/ 2162287 w 4114068"/>
              <a:gd name="connsiteY163" fmla="*/ 1146998 h 3255497"/>
              <a:gd name="connsiteX164" fmla="*/ 2119256 w 4114068"/>
              <a:gd name="connsiteY164" fmla="*/ 1136241 h 3255497"/>
              <a:gd name="connsiteX165" fmla="*/ 1957892 w 4114068"/>
              <a:gd name="connsiteY165" fmla="*/ 1157756 h 3255497"/>
              <a:gd name="connsiteX166" fmla="*/ 1947134 w 4114068"/>
              <a:gd name="connsiteY166" fmla="*/ 1211544 h 3255497"/>
              <a:gd name="connsiteX167" fmla="*/ 1807285 w 4114068"/>
              <a:gd name="connsiteY167" fmla="*/ 1200787 h 3255497"/>
              <a:gd name="connsiteX168" fmla="*/ 1613647 w 4114068"/>
              <a:gd name="connsiteY168" fmla="*/ 1200787 h 3255497"/>
              <a:gd name="connsiteX169" fmla="*/ 1635162 w 4114068"/>
              <a:gd name="connsiteY169" fmla="*/ 1254575 h 3255497"/>
              <a:gd name="connsiteX170" fmla="*/ 1710466 w 4114068"/>
              <a:gd name="connsiteY170" fmla="*/ 1329878 h 3255497"/>
              <a:gd name="connsiteX171" fmla="*/ 1473798 w 4114068"/>
              <a:gd name="connsiteY171" fmla="*/ 1362151 h 3255497"/>
              <a:gd name="connsiteX172" fmla="*/ 1441525 w 4114068"/>
              <a:gd name="connsiteY172" fmla="*/ 1372909 h 3255497"/>
              <a:gd name="connsiteX173" fmla="*/ 1312433 w 4114068"/>
              <a:gd name="connsiteY173" fmla="*/ 1405182 h 3255497"/>
              <a:gd name="connsiteX174" fmla="*/ 1032734 w 4114068"/>
              <a:gd name="connsiteY174" fmla="*/ 1394424 h 3255497"/>
              <a:gd name="connsiteX175" fmla="*/ 946673 w 4114068"/>
              <a:gd name="connsiteY175" fmla="*/ 1383667 h 325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4114068" h="3255497">
                <a:moveTo>
                  <a:pt x="860612" y="1308363"/>
                </a:moveTo>
                <a:cubicBezTo>
                  <a:pt x="842683" y="1294020"/>
                  <a:pt x="827671" y="1274955"/>
                  <a:pt x="806824" y="1265333"/>
                </a:cubicBezTo>
                <a:cubicBezTo>
                  <a:pt x="732687" y="1231116"/>
                  <a:pt x="702464" y="1245850"/>
                  <a:pt x="623944" y="1254575"/>
                </a:cubicBezTo>
                <a:cubicBezTo>
                  <a:pt x="598458" y="1280060"/>
                  <a:pt x="574370" y="1306959"/>
                  <a:pt x="537882" y="1319121"/>
                </a:cubicBezTo>
                <a:lnTo>
                  <a:pt x="505609" y="1329878"/>
                </a:lnTo>
                <a:cubicBezTo>
                  <a:pt x="478571" y="1410997"/>
                  <a:pt x="515044" y="1311008"/>
                  <a:pt x="473336" y="1394424"/>
                </a:cubicBezTo>
                <a:cubicBezTo>
                  <a:pt x="468265" y="1404566"/>
                  <a:pt x="469663" y="1417842"/>
                  <a:pt x="462579" y="1426697"/>
                </a:cubicBezTo>
                <a:cubicBezTo>
                  <a:pt x="447412" y="1445657"/>
                  <a:pt x="419295" y="1451883"/>
                  <a:pt x="398033" y="1458970"/>
                </a:cubicBezTo>
                <a:cubicBezTo>
                  <a:pt x="390861" y="1469728"/>
                  <a:pt x="385660" y="1482101"/>
                  <a:pt x="376518" y="1491243"/>
                </a:cubicBezTo>
                <a:cubicBezTo>
                  <a:pt x="361314" y="1506447"/>
                  <a:pt x="318086" y="1525838"/>
                  <a:pt x="301214" y="1534274"/>
                </a:cubicBezTo>
                <a:cubicBezTo>
                  <a:pt x="294042" y="1545032"/>
                  <a:pt x="289795" y="1558470"/>
                  <a:pt x="279699" y="1566547"/>
                </a:cubicBezTo>
                <a:cubicBezTo>
                  <a:pt x="270844" y="1573631"/>
                  <a:pt x="257150" y="1571470"/>
                  <a:pt x="247426" y="1577304"/>
                </a:cubicBezTo>
                <a:cubicBezTo>
                  <a:pt x="238729" y="1582522"/>
                  <a:pt x="233083" y="1591648"/>
                  <a:pt x="225911" y="1598820"/>
                </a:cubicBezTo>
                <a:cubicBezTo>
                  <a:pt x="203154" y="1758115"/>
                  <a:pt x="249909" y="1602957"/>
                  <a:pt x="64546" y="1695638"/>
                </a:cubicBezTo>
                <a:cubicBezTo>
                  <a:pt x="44261" y="1705780"/>
                  <a:pt x="50203" y="1738669"/>
                  <a:pt x="43031" y="1760184"/>
                </a:cubicBezTo>
                <a:cubicBezTo>
                  <a:pt x="29066" y="1802078"/>
                  <a:pt x="40291" y="1784439"/>
                  <a:pt x="10758" y="1813973"/>
                </a:cubicBezTo>
                <a:cubicBezTo>
                  <a:pt x="7172" y="1824730"/>
                  <a:pt x="0" y="1834906"/>
                  <a:pt x="0" y="1846245"/>
                </a:cubicBezTo>
                <a:cubicBezTo>
                  <a:pt x="0" y="1875001"/>
                  <a:pt x="6296" y="1921416"/>
                  <a:pt x="32273" y="1943064"/>
                </a:cubicBezTo>
                <a:cubicBezTo>
                  <a:pt x="44593" y="1953331"/>
                  <a:pt x="60960" y="1957408"/>
                  <a:pt x="75304" y="1964580"/>
                </a:cubicBezTo>
                <a:cubicBezTo>
                  <a:pt x="82476" y="1978923"/>
                  <a:pt x="88863" y="1993687"/>
                  <a:pt x="96819" y="2007610"/>
                </a:cubicBezTo>
                <a:cubicBezTo>
                  <a:pt x="103234" y="2018836"/>
                  <a:pt x="112552" y="2028319"/>
                  <a:pt x="118334" y="2039883"/>
                </a:cubicBezTo>
                <a:cubicBezTo>
                  <a:pt x="123405" y="2050025"/>
                  <a:pt x="125506" y="2061398"/>
                  <a:pt x="129092" y="2072156"/>
                </a:cubicBezTo>
                <a:cubicBezTo>
                  <a:pt x="132678" y="2093671"/>
                  <a:pt x="138732" y="2114919"/>
                  <a:pt x="139849" y="2136702"/>
                </a:cubicBezTo>
                <a:cubicBezTo>
                  <a:pt x="145912" y="2254935"/>
                  <a:pt x="115295" y="2378705"/>
                  <a:pt x="150607" y="2491704"/>
                </a:cubicBezTo>
                <a:cubicBezTo>
                  <a:pt x="160292" y="2522697"/>
                  <a:pt x="215153" y="2484533"/>
                  <a:pt x="247426" y="2480947"/>
                </a:cubicBezTo>
                <a:cubicBezTo>
                  <a:pt x="313034" y="2415336"/>
                  <a:pt x="254686" y="2464798"/>
                  <a:pt x="451821" y="2437916"/>
                </a:cubicBezTo>
                <a:cubicBezTo>
                  <a:pt x="469938" y="2435446"/>
                  <a:pt x="487680" y="2430744"/>
                  <a:pt x="505609" y="2427158"/>
                </a:cubicBezTo>
                <a:cubicBezTo>
                  <a:pt x="580913" y="2430744"/>
                  <a:pt x="695310" y="2371793"/>
                  <a:pt x="731520" y="2437916"/>
                </a:cubicBezTo>
                <a:cubicBezTo>
                  <a:pt x="802220" y="2567021"/>
                  <a:pt x="745863" y="2731959"/>
                  <a:pt x="753035" y="2878980"/>
                </a:cubicBezTo>
                <a:cubicBezTo>
                  <a:pt x="754081" y="2900427"/>
                  <a:pt x="775259" y="2937123"/>
                  <a:pt x="796066" y="2943525"/>
                </a:cubicBezTo>
                <a:cubicBezTo>
                  <a:pt x="830510" y="2954123"/>
                  <a:pt x="867783" y="2950697"/>
                  <a:pt x="903642" y="2954283"/>
                </a:cubicBezTo>
                <a:cubicBezTo>
                  <a:pt x="962031" y="2968880"/>
                  <a:pt x="1005253" y="2982821"/>
                  <a:pt x="1065007" y="2986556"/>
                </a:cubicBezTo>
                <a:cubicBezTo>
                  <a:pt x="1154551" y="2992153"/>
                  <a:pt x="1244301" y="2993728"/>
                  <a:pt x="1333948" y="2997314"/>
                </a:cubicBezTo>
                <a:cubicBezTo>
                  <a:pt x="1313485" y="3001406"/>
                  <a:pt x="1269943" y="3007801"/>
                  <a:pt x="1247887" y="3018829"/>
                </a:cubicBezTo>
                <a:cubicBezTo>
                  <a:pt x="1220743" y="3032401"/>
                  <a:pt x="1214112" y="3041846"/>
                  <a:pt x="1194099" y="3061860"/>
                </a:cubicBezTo>
                <a:cubicBezTo>
                  <a:pt x="1197685" y="3076203"/>
                  <a:pt x="1198244" y="3091666"/>
                  <a:pt x="1204856" y="3104890"/>
                </a:cubicBezTo>
                <a:cubicBezTo>
                  <a:pt x="1223337" y="3141852"/>
                  <a:pt x="1268742" y="3131175"/>
                  <a:pt x="1301675" y="3137163"/>
                </a:cubicBezTo>
                <a:cubicBezTo>
                  <a:pt x="1331388" y="3142566"/>
                  <a:pt x="1349331" y="3149462"/>
                  <a:pt x="1376979" y="3158678"/>
                </a:cubicBezTo>
                <a:cubicBezTo>
                  <a:pt x="1460397" y="3214290"/>
                  <a:pt x="1416992" y="3193531"/>
                  <a:pt x="1506071" y="3223224"/>
                </a:cubicBezTo>
                <a:lnTo>
                  <a:pt x="1538344" y="3233982"/>
                </a:lnTo>
                <a:cubicBezTo>
                  <a:pt x="1588546" y="3230396"/>
                  <a:pt x="1639387" y="3231971"/>
                  <a:pt x="1688951" y="3223224"/>
                </a:cubicBezTo>
                <a:cubicBezTo>
                  <a:pt x="1746943" y="3212990"/>
                  <a:pt x="1702854" y="3198564"/>
                  <a:pt x="1731981" y="3169436"/>
                </a:cubicBezTo>
                <a:cubicBezTo>
                  <a:pt x="1739999" y="3161418"/>
                  <a:pt x="1754112" y="3163749"/>
                  <a:pt x="1764254" y="3158678"/>
                </a:cubicBezTo>
                <a:cubicBezTo>
                  <a:pt x="1775818" y="3152896"/>
                  <a:pt x="1785769" y="3144335"/>
                  <a:pt x="1796527" y="3137163"/>
                </a:cubicBezTo>
                <a:cubicBezTo>
                  <a:pt x="1896932" y="3140749"/>
                  <a:pt x="1997739" y="3138243"/>
                  <a:pt x="2097741" y="3147921"/>
                </a:cubicBezTo>
                <a:cubicBezTo>
                  <a:pt x="2110610" y="3149166"/>
                  <a:pt x="2118450" y="3163654"/>
                  <a:pt x="2130014" y="3169436"/>
                </a:cubicBezTo>
                <a:cubicBezTo>
                  <a:pt x="2140156" y="3174507"/>
                  <a:pt x="2151529" y="3176608"/>
                  <a:pt x="2162287" y="3180194"/>
                </a:cubicBezTo>
                <a:cubicBezTo>
                  <a:pt x="2169459" y="3190952"/>
                  <a:pt x="2173706" y="3204390"/>
                  <a:pt x="2183802" y="3212467"/>
                </a:cubicBezTo>
                <a:cubicBezTo>
                  <a:pt x="2194778" y="3221248"/>
                  <a:pt x="2267268" y="3233510"/>
                  <a:pt x="2269864" y="3233982"/>
                </a:cubicBezTo>
                <a:cubicBezTo>
                  <a:pt x="2353168" y="3249129"/>
                  <a:pt x="2309779" y="3236531"/>
                  <a:pt x="2366682" y="3255497"/>
                </a:cubicBezTo>
                <a:cubicBezTo>
                  <a:pt x="2398955" y="3251911"/>
                  <a:pt x="2431660" y="3251108"/>
                  <a:pt x="2463501" y="3244740"/>
                </a:cubicBezTo>
                <a:cubicBezTo>
                  <a:pt x="2485740" y="3240292"/>
                  <a:pt x="2506532" y="3230396"/>
                  <a:pt x="2528047" y="3223224"/>
                </a:cubicBezTo>
                <a:lnTo>
                  <a:pt x="2560320" y="3212467"/>
                </a:lnTo>
                <a:cubicBezTo>
                  <a:pt x="2574664" y="3198123"/>
                  <a:pt x="2596937" y="3188680"/>
                  <a:pt x="2603351" y="3169436"/>
                </a:cubicBezTo>
                <a:cubicBezTo>
                  <a:pt x="2606937" y="3158678"/>
                  <a:pt x="2608274" y="3146887"/>
                  <a:pt x="2614108" y="3137163"/>
                </a:cubicBezTo>
                <a:cubicBezTo>
                  <a:pt x="2619326" y="3128466"/>
                  <a:pt x="2629288" y="3123568"/>
                  <a:pt x="2635624" y="3115648"/>
                </a:cubicBezTo>
                <a:cubicBezTo>
                  <a:pt x="2643701" y="3105552"/>
                  <a:pt x="2649967" y="3094133"/>
                  <a:pt x="2657139" y="3083375"/>
                </a:cubicBezTo>
                <a:cubicBezTo>
                  <a:pt x="2660725" y="3069031"/>
                  <a:pt x="2658660" y="3051889"/>
                  <a:pt x="2667896" y="3040344"/>
                </a:cubicBezTo>
                <a:cubicBezTo>
                  <a:pt x="2674980" y="3031489"/>
                  <a:pt x="2689168" y="3032337"/>
                  <a:pt x="2700169" y="3029587"/>
                </a:cubicBezTo>
                <a:cubicBezTo>
                  <a:pt x="2717908" y="3025152"/>
                  <a:pt x="2736028" y="3022415"/>
                  <a:pt x="2753958" y="3018829"/>
                </a:cubicBezTo>
                <a:cubicBezTo>
                  <a:pt x="2764716" y="3011657"/>
                  <a:pt x="2776135" y="3005391"/>
                  <a:pt x="2786231" y="2997314"/>
                </a:cubicBezTo>
                <a:cubicBezTo>
                  <a:pt x="2794151" y="2990978"/>
                  <a:pt x="2798674" y="2980334"/>
                  <a:pt x="2807746" y="2975798"/>
                </a:cubicBezTo>
                <a:cubicBezTo>
                  <a:pt x="2820970" y="2969186"/>
                  <a:pt x="2836433" y="2968627"/>
                  <a:pt x="2850776" y="2965041"/>
                </a:cubicBezTo>
                <a:cubicBezTo>
                  <a:pt x="2868706" y="2972213"/>
                  <a:pt x="2888851" y="2975332"/>
                  <a:pt x="2904565" y="2986556"/>
                </a:cubicBezTo>
                <a:cubicBezTo>
                  <a:pt x="2915086" y="2994071"/>
                  <a:pt x="2916938" y="3009687"/>
                  <a:pt x="2926080" y="3018829"/>
                </a:cubicBezTo>
                <a:cubicBezTo>
                  <a:pt x="2935222" y="3027971"/>
                  <a:pt x="2948257" y="3032267"/>
                  <a:pt x="2958353" y="3040344"/>
                </a:cubicBezTo>
                <a:cubicBezTo>
                  <a:pt x="2966273" y="3046680"/>
                  <a:pt x="2972696" y="3054688"/>
                  <a:pt x="2979868" y="3061860"/>
                </a:cubicBezTo>
                <a:cubicBezTo>
                  <a:pt x="3033656" y="3058274"/>
                  <a:pt x="3088059" y="3059964"/>
                  <a:pt x="3141233" y="3051102"/>
                </a:cubicBezTo>
                <a:cubicBezTo>
                  <a:pt x="3153986" y="3048976"/>
                  <a:pt x="3163410" y="3037664"/>
                  <a:pt x="3173506" y="3029587"/>
                </a:cubicBezTo>
                <a:cubicBezTo>
                  <a:pt x="3206388" y="3003281"/>
                  <a:pt x="3189224" y="3000212"/>
                  <a:pt x="3238052" y="2975798"/>
                </a:cubicBezTo>
                <a:cubicBezTo>
                  <a:pt x="3251276" y="2969186"/>
                  <a:pt x="3266866" y="2969103"/>
                  <a:pt x="3281082" y="2965041"/>
                </a:cubicBezTo>
                <a:cubicBezTo>
                  <a:pt x="3318013" y="2954489"/>
                  <a:pt x="3318141" y="2951890"/>
                  <a:pt x="3356386" y="2932768"/>
                </a:cubicBezTo>
                <a:cubicBezTo>
                  <a:pt x="3370729" y="2918424"/>
                  <a:pt x="3388980" y="2907131"/>
                  <a:pt x="3399416" y="2889737"/>
                </a:cubicBezTo>
                <a:cubicBezTo>
                  <a:pt x="3452047" y="2802019"/>
                  <a:pt x="3376060" y="2833589"/>
                  <a:pt x="3485478" y="2760645"/>
                </a:cubicBezTo>
                <a:cubicBezTo>
                  <a:pt x="3590402" y="2690697"/>
                  <a:pt x="3427347" y="2800261"/>
                  <a:pt x="3560781" y="2706857"/>
                </a:cubicBezTo>
                <a:cubicBezTo>
                  <a:pt x="3581965" y="2692028"/>
                  <a:pt x="3603812" y="2678170"/>
                  <a:pt x="3625327" y="2663827"/>
                </a:cubicBezTo>
                <a:lnTo>
                  <a:pt x="3689873" y="2620796"/>
                </a:lnTo>
                <a:cubicBezTo>
                  <a:pt x="3704791" y="2610851"/>
                  <a:pt x="3718560" y="2599281"/>
                  <a:pt x="3732904" y="2588523"/>
                </a:cubicBezTo>
                <a:cubicBezTo>
                  <a:pt x="3740076" y="2574180"/>
                  <a:pt x="3748102" y="2560233"/>
                  <a:pt x="3754419" y="2545493"/>
                </a:cubicBezTo>
                <a:cubicBezTo>
                  <a:pt x="3758886" y="2535070"/>
                  <a:pt x="3759342" y="2522944"/>
                  <a:pt x="3765176" y="2513220"/>
                </a:cubicBezTo>
                <a:cubicBezTo>
                  <a:pt x="3770394" y="2504523"/>
                  <a:pt x="3779520" y="2498876"/>
                  <a:pt x="3786692" y="2491704"/>
                </a:cubicBezTo>
                <a:cubicBezTo>
                  <a:pt x="3795442" y="2465454"/>
                  <a:pt x="3798109" y="2448013"/>
                  <a:pt x="3818965" y="2427158"/>
                </a:cubicBezTo>
                <a:cubicBezTo>
                  <a:pt x="3828107" y="2418016"/>
                  <a:pt x="3840480" y="2412815"/>
                  <a:pt x="3851238" y="2405643"/>
                </a:cubicBezTo>
                <a:cubicBezTo>
                  <a:pt x="3858410" y="2394885"/>
                  <a:pt x="3863611" y="2382512"/>
                  <a:pt x="3872753" y="2373370"/>
                </a:cubicBezTo>
                <a:cubicBezTo>
                  <a:pt x="3881895" y="2364228"/>
                  <a:pt x="3895094" y="2360132"/>
                  <a:pt x="3905026" y="2351855"/>
                </a:cubicBezTo>
                <a:cubicBezTo>
                  <a:pt x="3925420" y="2334860"/>
                  <a:pt x="3946725" y="2311487"/>
                  <a:pt x="3958814" y="2287309"/>
                </a:cubicBezTo>
                <a:cubicBezTo>
                  <a:pt x="3963885" y="2277167"/>
                  <a:pt x="3965590" y="2265654"/>
                  <a:pt x="3969572" y="2255036"/>
                </a:cubicBezTo>
                <a:cubicBezTo>
                  <a:pt x="3976352" y="2236955"/>
                  <a:pt x="3984980" y="2219568"/>
                  <a:pt x="3991087" y="2201248"/>
                </a:cubicBezTo>
                <a:cubicBezTo>
                  <a:pt x="3995762" y="2187222"/>
                  <a:pt x="3997597" y="2172379"/>
                  <a:pt x="4001845" y="2158217"/>
                </a:cubicBezTo>
                <a:cubicBezTo>
                  <a:pt x="4008362" y="2136494"/>
                  <a:pt x="4016188" y="2115186"/>
                  <a:pt x="4023360" y="2093671"/>
                </a:cubicBezTo>
                <a:lnTo>
                  <a:pt x="4044875" y="2029125"/>
                </a:lnTo>
                <a:cubicBezTo>
                  <a:pt x="4048461" y="2011196"/>
                  <a:pt x="4048067" y="1991982"/>
                  <a:pt x="4055633" y="1975337"/>
                </a:cubicBezTo>
                <a:cubicBezTo>
                  <a:pt x="4066333" y="1951797"/>
                  <a:pt x="4098664" y="1910791"/>
                  <a:pt x="4098664" y="1910791"/>
                </a:cubicBezTo>
                <a:cubicBezTo>
                  <a:pt x="4117611" y="1853948"/>
                  <a:pt x="4120737" y="1859235"/>
                  <a:pt x="4098664" y="1770942"/>
                </a:cubicBezTo>
                <a:cubicBezTo>
                  <a:pt x="4096204" y="1761102"/>
                  <a:pt x="4083484" y="1757347"/>
                  <a:pt x="4077148" y="1749427"/>
                </a:cubicBezTo>
                <a:cubicBezTo>
                  <a:pt x="4069071" y="1739331"/>
                  <a:pt x="4061415" y="1728718"/>
                  <a:pt x="4055633" y="1717154"/>
                </a:cubicBezTo>
                <a:cubicBezTo>
                  <a:pt x="4050562" y="1707012"/>
                  <a:pt x="4047990" y="1695784"/>
                  <a:pt x="4044875" y="1684881"/>
                </a:cubicBezTo>
                <a:cubicBezTo>
                  <a:pt x="4040813" y="1670665"/>
                  <a:pt x="4042319" y="1654152"/>
                  <a:pt x="4034118" y="1641850"/>
                </a:cubicBezTo>
                <a:cubicBezTo>
                  <a:pt x="4026946" y="1631092"/>
                  <a:pt x="4011941" y="1628412"/>
                  <a:pt x="4001845" y="1620335"/>
                </a:cubicBezTo>
                <a:cubicBezTo>
                  <a:pt x="3993925" y="1613999"/>
                  <a:pt x="3990129" y="1601433"/>
                  <a:pt x="3980329" y="1598820"/>
                </a:cubicBezTo>
                <a:cubicBezTo>
                  <a:pt x="3934757" y="1586667"/>
                  <a:pt x="3887096" y="1584476"/>
                  <a:pt x="3840480" y="1577304"/>
                </a:cubicBezTo>
                <a:cubicBezTo>
                  <a:pt x="3802087" y="1519714"/>
                  <a:pt x="3828107" y="1554173"/>
                  <a:pt x="3754419" y="1480485"/>
                </a:cubicBezTo>
                <a:cubicBezTo>
                  <a:pt x="3738382" y="1464448"/>
                  <a:pt x="3711388" y="1466142"/>
                  <a:pt x="3689873" y="1458970"/>
                </a:cubicBezTo>
                <a:cubicBezTo>
                  <a:pt x="3478847" y="1388629"/>
                  <a:pt x="3245224" y="1444627"/>
                  <a:pt x="3022899" y="1437455"/>
                </a:cubicBezTo>
                <a:cubicBezTo>
                  <a:pt x="3026485" y="1401596"/>
                  <a:pt x="3022907" y="1364275"/>
                  <a:pt x="3033656" y="1329878"/>
                </a:cubicBezTo>
                <a:cubicBezTo>
                  <a:pt x="3041369" y="1305197"/>
                  <a:pt x="3068510" y="1289864"/>
                  <a:pt x="3076687" y="1265333"/>
                </a:cubicBezTo>
                <a:cubicBezTo>
                  <a:pt x="3093115" y="1216051"/>
                  <a:pt x="3080641" y="1242132"/>
                  <a:pt x="3119718" y="1190029"/>
                </a:cubicBezTo>
                <a:cubicBezTo>
                  <a:pt x="3123304" y="1179271"/>
                  <a:pt x="3125404" y="1167898"/>
                  <a:pt x="3130475" y="1157756"/>
                </a:cubicBezTo>
                <a:cubicBezTo>
                  <a:pt x="3136257" y="1146192"/>
                  <a:pt x="3144476" y="1136004"/>
                  <a:pt x="3151991" y="1125483"/>
                </a:cubicBezTo>
                <a:cubicBezTo>
                  <a:pt x="3218691" y="1032105"/>
                  <a:pt x="3155087" y="1126219"/>
                  <a:pt x="3205779" y="1050180"/>
                </a:cubicBezTo>
                <a:cubicBezTo>
                  <a:pt x="3209365" y="1039422"/>
                  <a:pt x="3211465" y="1028049"/>
                  <a:pt x="3216536" y="1017907"/>
                </a:cubicBezTo>
                <a:cubicBezTo>
                  <a:pt x="3230105" y="990769"/>
                  <a:pt x="3239557" y="984129"/>
                  <a:pt x="3259567" y="964118"/>
                </a:cubicBezTo>
                <a:cubicBezTo>
                  <a:pt x="3286608" y="882996"/>
                  <a:pt x="3246986" y="979846"/>
                  <a:pt x="3302598" y="910330"/>
                </a:cubicBezTo>
                <a:cubicBezTo>
                  <a:pt x="3309682" y="901475"/>
                  <a:pt x="3308284" y="888199"/>
                  <a:pt x="3313355" y="878057"/>
                </a:cubicBezTo>
                <a:cubicBezTo>
                  <a:pt x="3319137" y="866493"/>
                  <a:pt x="3327699" y="856542"/>
                  <a:pt x="3334871" y="845784"/>
                </a:cubicBezTo>
                <a:cubicBezTo>
                  <a:pt x="3339943" y="830568"/>
                  <a:pt x="3356386" y="783984"/>
                  <a:pt x="3356386" y="770481"/>
                </a:cubicBezTo>
                <a:cubicBezTo>
                  <a:pt x="3356386" y="738009"/>
                  <a:pt x="3356549" y="704242"/>
                  <a:pt x="3345628" y="673662"/>
                </a:cubicBezTo>
                <a:cubicBezTo>
                  <a:pt x="3337906" y="652039"/>
                  <a:pt x="3317541" y="637307"/>
                  <a:pt x="3302598" y="619874"/>
                </a:cubicBezTo>
                <a:cubicBezTo>
                  <a:pt x="3287589" y="602363"/>
                  <a:pt x="3269574" y="587225"/>
                  <a:pt x="3248809" y="576843"/>
                </a:cubicBezTo>
                <a:cubicBezTo>
                  <a:pt x="3238667" y="571772"/>
                  <a:pt x="3227294" y="569671"/>
                  <a:pt x="3216536" y="566085"/>
                </a:cubicBezTo>
                <a:cubicBezTo>
                  <a:pt x="3173506" y="569671"/>
                  <a:pt x="3128659" y="563963"/>
                  <a:pt x="3087445" y="576843"/>
                </a:cubicBezTo>
                <a:cubicBezTo>
                  <a:pt x="3068083" y="582894"/>
                  <a:pt x="3058758" y="605530"/>
                  <a:pt x="3044414" y="619874"/>
                </a:cubicBezTo>
                <a:cubicBezTo>
                  <a:pt x="3035272" y="629016"/>
                  <a:pt x="3022899" y="634217"/>
                  <a:pt x="3012141" y="641389"/>
                </a:cubicBezTo>
                <a:cubicBezTo>
                  <a:pt x="3001383" y="655733"/>
                  <a:pt x="2992546" y="671742"/>
                  <a:pt x="2979868" y="684420"/>
                </a:cubicBezTo>
                <a:cubicBezTo>
                  <a:pt x="2970726" y="693562"/>
                  <a:pt x="2950556" y="693350"/>
                  <a:pt x="2947595" y="705935"/>
                </a:cubicBezTo>
                <a:cubicBezTo>
                  <a:pt x="2904487" y="889146"/>
                  <a:pt x="2994626" y="848039"/>
                  <a:pt x="2904565" y="878057"/>
                </a:cubicBezTo>
                <a:cubicBezTo>
                  <a:pt x="2893807" y="885229"/>
                  <a:pt x="2885188" y="900494"/>
                  <a:pt x="2872292" y="899573"/>
                </a:cubicBezTo>
                <a:cubicBezTo>
                  <a:pt x="2831511" y="896660"/>
                  <a:pt x="2792461" y="881051"/>
                  <a:pt x="2753958" y="867300"/>
                </a:cubicBezTo>
                <a:cubicBezTo>
                  <a:pt x="2700771" y="848304"/>
                  <a:pt x="2740613" y="848535"/>
                  <a:pt x="2700169" y="824269"/>
                </a:cubicBezTo>
                <a:cubicBezTo>
                  <a:pt x="2690445" y="818435"/>
                  <a:pt x="2678654" y="817097"/>
                  <a:pt x="2667896" y="813511"/>
                </a:cubicBezTo>
                <a:cubicBezTo>
                  <a:pt x="2660724" y="802753"/>
                  <a:pt x="2647027" y="794151"/>
                  <a:pt x="2646381" y="781238"/>
                </a:cubicBezTo>
                <a:cubicBezTo>
                  <a:pt x="2634927" y="552153"/>
                  <a:pt x="2647917" y="665214"/>
                  <a:pt x="2667896" y="555328"/>
                </a:cubicBezTo>
                <a:cubicBezTo>
                  <a:pt x="2672432" y="530381"/>
                  <a:pt x="2672952" y="504731"/>
                  <a:pt x="2678654" y="480024"/>
                </a:cubicBezTo>
                <a:cubicBezTo>
                  <a:pt x="2692209" y="421284"/>
                  <a:pt x="2694457" y="424045"/>
                  <a:pt x="2721685" y="383205"/>
                </a:cubicBezTo>
                <a:cubicBezTo>
                  <a:pt x="2730901" y="355556"/>
                  <a:pt x="2737797" y="337617"/>
                  <a:pt x="2743200" y="307902"/>
                </a:cubicBezTo>
                <a:cubicBezTo>
                  <a:pt x="2747736" y="282955"/>
                  <a:pt x="2750372" y="257699"/>
                  <a:pt x="2753958" y="232598"/>
                </a:cubicBezTo>
                <a:cubicBezTo>
                  <a:pt x="2746959" y="141613"/>
                  <a:pt x="2773954" y="95834"/>
                  <a:pt x="2700169" y="49718"/>
                </a:cubicBezTo>
                <a:cubicBezTo>
                  <a:pt x="2687632" y="41882"/>
                  <a:pt x="2671482" y="42547"/>
                  <a:pt x="2657139" y="38961"/>
                </a:cubicBezTo>
                <a:cubicBezTo>
                  <a:pt x="2614146" y="-4032"/>
                  <a:pt x="2619821" y="-16806"/>
                  <a:pt x="2538805" y="28203"/>
                </a:cubicBezTo>
                <a:cubicBezTo>
                  <a:pt x="2528892" y="33710"/>
                  <a:pt x="2531162" y="49573"/>
                  <a:pt x="2528047" y="60476"/>
                </a:cubicBezTo>
                <a:cubicBezTo>
                  <a:pt x="2512708" y="114162"/>
                  <a:pt x="2516690" y="112783"/>
                  <a:pt x="2506532" y="178810"/>
                </a:cubicBezTo>
                <a:cubicBezTo>
                  <a:pt x="2502695" y="203750"/>
                  <a:pt x="2491730" y="270287"/>
                  <a:pt x="2485016" y="297144"/>
                </a:cubicBezTo>
                <a:cubicBezTo>
                  <a:pt x="2482266" y="308145"/>
                  <a:pt x="2477374" y="318514"/>
                  <a:pt x="2474259" y="329417"/>
                </a:cubicBezTo>
                <a:cubicBezTo>
                  <a:pt x="2470197" y="343633"/>
                  <a:pt x="2467563" y="358232"/>
                  <a:pt x="2463501" y="372448"/>
                </a:cubicBezTo>
                <a:cubicBezTo>
                  <a:pt x="2460386" y="383351"/>
                  <a:pt x="2455494" y="393720"/>
                  <a:pt x="2452744" y="404721"/>
                </a:cubicBezTo>
                <a:cubicBezTo>
                  <a:pt x="2448309" y="422460"/>
                  <a:pt x="2450163" y="442155"/>
                  <a:pt x="2441986" y="458509"/>
                </a:cubicBezTo>
                <a:cubicBezTo>
                  <a:pt x="2435182" y="472116"/>
                  <a:pt x="2419452" y="479095"/>
                  <a:pt x="2409713" y="490782"/>
                </a:cubicBezTo>
                <a:cubicBezTo>
                  <a:pt x="2401436" y="500714"/>
                  <a:pt x="2398130" y="514778"/>
                  <a:pt x="2388198" y="523055"/>
                </a:cubicBezTo>
                <a:cubicBezTo>
                  <a:pt x="2375878" y="533321"/>
                  <a:pt x="2359091" y="536614"/>
                  <a:pt x="2345167" y="544570"/>
                </a:cubicBezTo>
                <a:cubicBezTo>
                  <a:pt x="2333941" y="550985"/>
                  <a:pt x="2324120" y="559670"/>
                  <a:pt x="2312894" y="566085"/>
                </a:cubicBezTo>
                <a:cubicBezTo>
                  <a:pt x="2252109" y="600820"/>
                  <a:pt x="2286696" y="570770"/>
                  <a:pt x="2248348" y="609116"/>
                </a:cubicBezTo>
                <a:cubicBezTo>
                  <a:pt x="2222158" y="687688"/>
                  <a:pt x="2232334" y="651660"/>
                  <a:pt x="2216075" y="716693"/>
                </a:cubicBezTo>
                <a:cubicBezTo>
                  <a:pt x="2219661" y="741794"/>
                  <a:pt x="2221860" y="767133"/>
                  <a:pt x="2226833" y="791996"/>
                </a:cubicBezTo>
                <a:cubicBezTo>
                  <a:pt x="2229057" y="803115"/>
                  <a:pt x="2230629" y="815318"/>
                  <a:pt x="2237591" y="824269"/>
                </a:cubicBezTo>
                <a:cubicBezTo>
                  <a:pt x="2256271" y="848287"/>
                  <a:pt x="2280621" y="867300"/>
                  <a:pt x="2302136" y="888815"/>
                </a:cubicBezTo>
                <a:cubicBezTo>
                  <a:pt x="2332790" y="919469"/>
                  <a:pt x="2315218" y="904708"/>
                  <a:pt x="2355925" y="931845"/>
                </a:cubicBezTo>
                <a:cubicBezTo>
                  <a:pt x="2359511" y="946189"/>
                  <a:pt x="2360858" y="961286"/>
                  <a:pt x="2366682" y="974876"/>
                </a:cubicBezTo>
                <a:cubicBezTo>
                  <a:pt x="2371775" y="986760"/>
                  <a:pt x="2387391" y="994245"/>
                  <a:pt x="2388198" y="1007149"/>
                </a:cubicBezTo>
                <a:cubicBezTo>
                  <a:pt x="2391115" y="1053812"/>
                  <a:pt x="2382603" y="1100530"/>
                  <a:pt x="2377440" y="1146998"/>
                </a:cubicBezTo>
                <a:cubicBezTo>
                  <a:pt x="2375421" y="1165171"/>
                  <a:pt x="2375562" y="1184803"/>
                  <a:pt x="2366682" y="1200787"/>
                </a:cubicBezTo>
                <a:cubicBezTo>
                  <a:pt x="2356831" y="1218519"/>
                  <a:pt x="2337995" y="1229474"/>
                  <a:pt x="2323652" y="1243817"/>
                </a:cubicBezTo>
                <a:cubicBezTo>
                  <a:pt x="2318007" y="1242688"/>
                  <a:pt x="2250457" y="1231492"/>
                  <a:pt x="2237591" y="1222302"/>
                </a:cubicBezTo>
                <a:cubicBezTo>
                  <a:pt x="2221084" y="1210512"/>
                  <a:pt x="2208904" y="1193615"/>
                  <a:pt x="2194560" y="1179271"/>
                </a:cubicBezTo>
                <a:cubicBezTo>
                  <a:pt x="2183802" y="1168513"/>
                  <a:pt x="2177046" y="1150688"/>
                  <a:pt x="2162287" y="1146998"/>
                </a:cubicBezTo>
                <a:lnTo>
                  <a:pt x="2119256" y="1136241"/>
                </a:lnTo>
                <a:cubicBezTo>
                  <a:pt x="2065468" y="1143413"/>
                  <a:pt x="2007606" y="1136006"/>
                  <a:pt x="1957892" y="1157756"/>
                </a:cubicBezTo>
                <a:cubicBezTo>
                  <a:pt x="1941141" y="1165085"/>
                  <a:pt x="1964715" y="1206521"/>
                  <a:pt x="1947134" y="1211544"/>
                </a:cubicBezTo>
                <a:cubicBezTo>
                  <a:pt x="1902179" y="1224388"/>
                  <a:pt x="1853901" y="1204373"/>
                  <a:pt x="1807285" y="1200787"/>
                </a:cubicBezTo>
                <a:cubicBezTo>
                  <a:pt x="1741915" y="1178996"/>
                  <a:pt x="1700545" y="1160680"/>
                  <a:pt x="1613647" y="1200787"/>
                </a:cubicBezTo>
                <a:cubicBezTo>
                  <a:pt x="1596114" y="1208879"/>
                  <a:pt x="1625915" y="1237622"/>
                  <a:pt x="1635162" y="1254575"/>
                </a:cubicBezTo>
                <a:cubicBezTo>
                  <a:pt x="1673523" y="1324903"/>
                  <a:pt x="1658468" y="1312546"/>
                  <a:pt x="1710466" y="1329878"/>
                </a:cubicBezTo>
                <a:cubicBezTo>
                  <a:pt x="1793840" y="1413256"/>
                  <a:pt x="1734019" y="1342876"/>
                  <a:pt x="1473798" y="1362151"/>
                </a:cubicBezTo>
                <a:cubicBezTo>
                  <a:pt x="1462489" y="1362989"/>
                  <a:pt x="1452482" y="1369987"/>
                  <a:pt x="1441525" y="1372909"/>
                </a:cubicBezTo>
                <a:cubicBezTo>
                  <a:pt x="1398668" y="1384338"/>
                  <a:pt x="1312433" y="1405182"/>
                  <a:pt x="1312433" y="1405182"/>
                </a:cubicBezTo>
                <a:cubicBezTo>
                  <a:pt x="1219200" y="1401596"/>
                  <a:pt x="1125854" y="1400244"/>
                  <a:pt x="1032734" y="1394424"/>
                </a:cubicBezTo>
                <a:cubicBezTo>
                  <a:pt x="841756" y="1382488"/>
                  <a:pt x="1029244" y="1383667"/>
                  <a:pt x="946673" y="1383667"/>
                </a:cubicBezTo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Картта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6147"/>
            <a:ext cx="8211065" cy="541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107504" y="457508"/>
            <a:ext cx="905554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00" b="1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ОРГАНИЗАЦИЯ ВМП ЗОН В РЕСПУБЛИКЕ ТАТАРСТАН</a:t>
            </a:r>
          </a:p>
        </p:txBody>
      </p:sp>
      <p:sp>
        <p:nvSpPr>
          <p:cNvPr id="6" name="Овал 5"/>
          <p:cNvSpPr/>
          <p:nvPr/>
        </p:nvSpPr>
        <p:spPr>
          <a:xfrm>
            <a:off x="6516216" y="4581128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430155" y="292445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600432" y="2564904"/>
            <a:ext cx="459399" cy="4324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5220072" y="3861048"/>
            <a:ext cx="72008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flipH="1">
            <a:off x="323528" y="1916832"/>
            <a:ext cx="201622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1.8 млн.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7218834" y="1005325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1.2 млн.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4932040" y="5646217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.8 млн.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2216075" y="2474259"/>
            <a:ext cx="6648226" cy="559397"/>
          </a:xfrm>
          <a:custGeom>
            <a:avLst/>
            <a:gdLst>
              <a:gd name="connsiteX0" fmla="*/ 0 w 6648226"/>
              <a:gd name="connsiteY0" fmla="*/ 0 h 559397"/>
              <a:gd name="connsiteX1" fmla="*/ 86061 w 6648226"/>
              <a:gd name="connsiteY1" fmla="*/ 118334 h 559397"/>
              <a:gd name="connsiteX2" fmla="*/ 172123 w 6648226"/>
              <a:gd name="connsiteY2" fmla="*/ 139849 h 559397"/>
              <a:gd name="connsiteX3" fmla="*/ 215153 w 6648226"/>
              <a:gd name="connsiteY3" fmla="*/ 161365 h 559397"/>
              <a:gd name="connsiteX4" fmla="*/ 355003 w 6648226"/>
              <a:gd name="connsiteY4" fmla="*/ 139849 h 559397"/>
              <a:gd name="connsiteX5" fmla="*/ 376518 w 6648226"/>
              <a:gd name="connsiteY5" fmla="*/ 107576 h 559397"/>
              <a:gd name="connsiteX6" fmla="*/ 494852 w 6648226"/>
              <a:gd name="connsiteY6" fmla="*/ 64546 h 559397"/>
              <a:gd name="connsiteX7" fmla="*/ 602429 w 6648226"/>
              <a:gd name="connsiteY7" fmla="*/ 32273 h 559397"/>
              <a:gd name="connsiteX8" fmla="*/ 677732 w 6648226"/>
              <a:gd name="connsiteY8" fmla="*/ 21515 h 559397"/>
              <a:gd name="connsiteX9" fmla="*/ 849854 w 6648226"/>
              <a:gd name="connsiteY9" fmla="*/ 32273 h 559397"/>
              <a:gd name="connsiteX10" fmla="*/ 871370 w 6648226"/>
              <a:gd name="connsiteY10" fmla="*/ 53788 h 559397"/>
              <a:gd name="connsiteX11" fmla="*/ 903643 w 6648226"/>
              <a:gd name="connsiteY11" fmla="*/ 75303 h 559397"/>
              <a:gd name="connsiteX12" fmla="*/ 925158 w 6648226"/>
              <a:gd name="connsiteY12" fmla="*/ 96819 h 559397"/>
              <a:gd name="connsiteX13" fmla="*/ 957431 w 6648226"/>
              <a:gd name="connsiteY13" fmla="*/ 107576 h 559397"/>
              <a:gd name="connsiteX14" fmla="*/ 989704 w 6648226"/>
              <a:gd name="connsiteY14" fmla="*/ 161365 h 559397"/>
              <a:gd name="connsiteX15" fmla="*/ 1011219 w 6648226"/>
              <a:gd name="connsiteY15" fmla="*/ 193637 h 559397"/>
              <a:gd name="connsiteX16" fmla="*/ 1097280 w 6648226"/>
              <a:gd name="connsiteY16" fmla="*/ 268941 h 559397"/>
              <a:gd name="connsiteX17" fmla="*/ 1151069 w 6648226"/>
              <a:gd name="connsiteY17" fmla="*/ 279699 h 559397"/>
              <a:gd name="connsiteX18" fmla="*/ 1247887 w 6648226"/>
              <a:gd name="connsiteY18" fmla="*/ 311972 h 559397"/>
              <a:gd name="connsiteX19" fmla="*/ 1269403 w 6648226"/>
              <a:gd name="connsiteY19" fmla="*/ 333487 h 559397"/>
              <a:gd name="connsiteX20" fmla="*/ 1463040 w 6648226"/>
              <a:gd name="connsiteY20" fmla="*/ 365760 h 559397"/>
              <a:gd name="connsiteX21" fmla="*/ 1882589 w 6648226"/>
              <a:gd name="connsiteY21" fmla="*/ 398033 h 559397"/>
              <a:gd name="connsiteX22" fmla="*/ 2721685 w 6648226"/>
              <a:gd name="connsiteY22" fmla="*/ 419548 h 559397"/>
              <a:gd name="connsiteX23" fmla="*/ 2753958 w 6648226"/>
              <a:gd name="connsiteY23" fmla="*/ 451821 h 559397"/>
              <a:gd name="connsiteX24" fmla="*/ 2807746 w 6648226"/>
              <a:gd name="connsiteY24" fmla="*/ 462579 h 559397"/>
              <a:gd name="connsiteX25" fmla="*/ 2850777 w 6648226"/>
              <a:gd name="connsiteY25" fmla="*/ 494852 h 559397"/>
              <a:gd name="connsiteX26" fmla="*/ 2947596 w 6648226"/>
              <a:gd name="connsiteY26" fmla="*/ 516367 h 559397"/>
              <a:gd name="connsiteX27" fmla="*/ 2979869 w 6648226"/>
              <a:gd name="connsiteY27" fmla="*/ 537882 h 559397"/>
              <a:gd name="connsiteX28" fmla="*/ 3410174 w 6648226"/>
              <a:gd name="connsiteY28" fmla="*/ 559397 h 559397"/>
              <a:gd name="connsiteX29" fmla="*/ 3517751 w 6648226"/>
              <a:gd name="connsiteY29" fmla="*/ 537882 h 559397"/>
              <a:gd name="connsiteX30" fmla="*/ 3550024 w 6648226"/>
              <a:gd name="connsiteY30" fmla="*/ 527125 h 559397"/>
              <a:gd name="connsiteX31" fmla="*/ 3625327 w 6648226"/>
              <a:gd name="connsiteY31" fmla="*/ 462579 h 559397"/>
              <a:gd name="connsiteX32" fmla="*/ 3958814 w 6648226"/>
              <a:gd name="connsiteY32" fmla="*/ 419548 h 559397"/>
              <a:gd name="connsiteX33" fmla="*/ 4163210 w 6648226"/>
              <a:gd name="connsiteY33" fmla="*/ 387275 h 559397"/>
              <a:gd name="connsiteX34" fmla="*/ 4335332 w 6648226"/>
              <a:gd name="connsiteY34" fmla="*/ 430306 h 559397"/>
              <a:gd name="connsiteX35" fmla="*/ 4421393 w 6648226"/>
              <a:gd name="connsiteY35" fmla="*/ 462579 h 559397"/>
              <a:gd name="connsiteX36" fmla="*/ 4507454 w 6648226"/>
              <a:gd name="connsiteY36" fmla="*/ 494852 h 559397"/>
              <a:gd name="connsiteX37" fmla="*/ 4561243 w 6648226"/>
              <a:gd name="connsiteY37" fmla="*/ 527125 h 559397"/>
              <a:gd name="connsiteX38" fmla="*/ 4733365 w 6648226"/>
              <a:gd name="connsiteY38" fmla="*/ 548640 h 559397"/>
              <a:gd name="connsiteX39" fmla="*/ 4830184 w 6648226"/>
              <a:gd name="connsiteY39" fmla="*/ 527125 h 559397"/>
              <a:gd name="connsiteX40" fmla="*/ 4905487 w 6648226"/>
              <a:gd name="connsiteY40" fmla="*/ 484094 h 559397"/>
              <a:gd name="connsiteX41" fmla="*/ 4980791 w 6648226"/>
              <a:gd name="connsiteY41" fmla="*/ 419548 h 559397"/>
              <a:gd name="connsiteX42" fmla="*/ 5023821 w 6648226"/>
              <a:gd name="connsiteY42" fmla="*/ 408790 h 559397"/>
              <a:gd name="connsiteX43" fmla="*/ 5045337 w 6648226"/>
              <a:gd name="connsiteY43" fmla="*/ 387275 h 559397"/>
              <a:gd name="connsiteX44" fmla="*/ 5077610 w 6648226"/>
              <a:gd name="connsiteY44" fmla="*/ 376517 h 559397"/>
              <a:gd name="connsiteX45" fmla="*/ 5109883 w 6648226"/>
              <a:gd name="connsiteY45" fmla="*/ 355002 h 559397"/>
              <a:gd name="connsiteX46" fmla="*/ 5131398 w 6648226"/>
              <a:gd name="connsiteY46" fmla="*/ 322729 h 559397"/>
              <a:gd name="connsiteX47" fmla="*/ 5411097 w 6648226"/>
              <a:gd name="connsiteY47" fmla="*/ 290456 h 559397"/>
              <a:gd name="connsiteX48" fmla="*/ 5497158 w 6648226"/>
              <a:gd name="connsiteY48" fmla="*/ 268941 h 559397"/>
              <a:gd name="connsiteX49" fmla="*/ 5529431 w 6648226"/>
              <a:gd name="connsiteY49" fmla="*/ 301214 h 559397"/>
              <a:gd name="connsiteX50" fmla="*/ 5583219 w 6648226"/>
              <a:gd name="connsiteY50" fmla="*/ 322729 h 559397"/>
              <a:gd name="connsiteX51" fmla="*/ 5701553 w 6648226"/>
              <a:gd name="connsiteY51" fmla="*/ 355002 h 559397"/>
              <a:gd name="connsiteX52" fmla="*/ 5776857 w 6648226"/>
              <a:gd name="connsiteY52" fmla="*/ 365760 h 559397"/>
              <a:gd name="connsiteX53" fmla="*/ 5862918 w 6648226"/>
              <a:gd name="connsiteY53" fmla="*/ 387275 h 559397"/>
              <a:gd name="connsiteX54" fmla="*/ 6648226 w 6648226"/>
              <a:gd name="connsiteY54" fmla="*/ 376517 h 55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648226" h="559397">
                <a:moveTo>
                  <a:pt x="0" y="0"/>
                </a:moveTo>
                <a:cubicBezTo>
                  <a:pt x="32817" y="82039"/>
                  <a:pt x="7861" y="40133"/>
                  <a:pt x="86061" y="118334"/>
                </a:cubicBezTo>
                <a:cubicBezTo>
                  <a:pt x="106970" y="139243"/>
                  <a:pt x="172123" y="139849"/>
                  <a:pt x="172123" y="139849"/>
                </a:cubicBezTo>
                <a:cubicBezTo>
                  <a:pt x="186466" y="147021"/>
                  <a:pt x="199157" y="160222"/>
                  <a:pt x="215153" y="161365"/>
                </a:cubicBezTo>
                <a:cubicBezTo>
                  <a:pt x="283673" y="166259"/>
                  <a:pt x="304382" y="156723"/>
                  <a:pt x="355003" y="139849"/>
                </a:cubicBezTo>
                <a:cubicBezTo>
                  <a:pt x="362175" y="129091"/>
                  <a:pt x="367376" y="116718"/>
                  <a:pt x="376518" y="107576"/>
                </a:cubicBezTo>
                <a:cubicBezTo>
                  <a:pt x="409007" y="75087"/>
                  <a:pt x="452024" y="76783"/>
                  <a:pt x="494852" y="64546"/>
                </a:cubicBezTo>
                <a:cubicBezTo>
                  <a:pt x="543993" y="50506"/>
                  <a:pt x="556583" y="40609"/>
                  <a:pt x="602429" y="32273"/>
                </a:cubicBezTo>
                <a:cubicBezTo>
                  <a:pt x="627376" y="27737"/>
                  <a:pt x="652631" y="25101"/>
                  <a:pt x="677732" y="21515"/>
                </a:cubicBezTo>
                <a:cubicBezTo>
                  <a:pt x="735106" y="25101"/>
                  <a:pt x="793150" y="22822"/>
                  <a:pt x="849854" y="32273"/>
                </a:cubicBezTo>
                <a:cubicBezTo>
                  <a:pt x="859859" y="33940"/>
                  <a:pt x="863450" y="47452"/>
                  <a:pt x="871370" y="53788"/>
                </a:cubicBezTo>
                <a:cubicBezTo>
                  <a:pt x="881466" y="61865"/>
                  <a:pt x="893547" y="67226"/>
                  <a:pt x="903643" y="75303"/>
                </a:cubicBezTo>
                <a:cubicBezTo>
                  <a:pt x="911563" y="81639"/>
                  <a:pt x="916461" y="91601"/>
                  <a:pt x="925158" y="96819"/>
                </a:cubicBezTo>
                <a:cubicBezTo>
                  <a:pt x="934882" y="102653"/>
                  <a:pt x="946673" y="103990"/>
                  <a:pt x="957431" y="107576"/>
                </a:cubicBezTo>
                <a:cubicBezTo>
                  <a:pt x="976113" y="163620"/>
                  <a:pt x="955952" y="119175"/>
                  <a:pt x="989704" y="161365"/>
                </a:cubicBezTo>
                <a:cubicBezTo>
                  <a:pt x="997780" y="171461"/>
                  <a:pt x="1002705" y="183907"/>
                  <a:pt x="1011219" y="193637"/>
                </a:cubicBezTo>
                <a:cubicBezTo>
                  <a:pt x="1022686" y="206742"/>
                  <a:pt x="1070150" y="258767"/>
                  <a:pt x="1097280" y="268941"/>
                </a:cubicBezTo>
                <a:cubicBezTo>
                  <a:pt x="1114401" y="275361"/>
                  <a:pt x="1133139" y="276113"/>
                  <a:pt x="1151069" y="279699"/>
                </a:cubicBezTo>
                <a:cubicBezTo>
                  <a:pt x="1234214" y="335130"/>
                  <a:pt x="1115379" y="262282"/>
                  <a:pt x="1247887" y="311972"/>
                </a:cubicBezTo>
                <a:cubicBezTo>
                  <a:pt x="1257384" y="315533"/>
                  <a:pt x="1259709" y="330504"/>
                  <a:pt x="1269403" y="333487"/>
                </a:cubicBezTo>
                <a:cubicBezTo>
                  <a:pt x="1296186" y="341728"/>
                  <a:pt x="1421728" y="360596"/>
                  <a:pt x="1463040" y="365760"/>
                </a:cubicBezTo>
                <a:cubicBezTo>
                  <a:pt x="1700188" y="395404"/>
                  <a:pt x="1615689" y="385901"/>
                  <a:pt x="1882589" y="398033"/>
                </a:cubicBezTo>
                <a:cubicBezTo>
                  <a:pt x="2207916" y="463095"/>
                  <a:pt x="1705778" y="366079"/>
                  <a:pt x="2721685" y="419548"/>
                </a:cubicBezTo>
                <a:cubicBezTo>
                  <a:pt x="2736878" y="420348"/>
                  <a:pt x="2740351" y="445017"/>
                  <a:pt x="2753958" y="451821"/>
                </a:cubicBezTo>
                <a:cubicBezTo>
                  <a:pt x="2770312" y="459998"/>
                  <a:pt x="2789817" y="458993"/>
                  <a:pt x="2807746" y="462579"/>
                </a:cubicBezTo>
                <a:cubicBezTo>
                  <a:pt x="2822090" y="473337"/>
                  <a:pt x="2834740" y="486834"/>
                  <a:pt x="2850777" y="494852"/>
                </a:cubicBezTo>
                <a:cubicBezTo>
                  <a:pt x="2860902" y="499915"/>
                  <a:pt x="2941942" y="515236"/>
                  <a:pt x="2947596" y="516367"/>
                </a:cubicBezTo>
                <a:cubicBezTo>
                  <a:pt x="2958354" y="523539"/>
                  <a:pt x="2967083" y="535964"/>
                  <a:pt x="2979869" y="537882"/>
                </a:cubicBezTo>
                <a:cubicBezTo>
                  <a:pt x="3018096" y="543616"/>
                  <a:pt x="3408703" y="559333"/>
                  <a:pt x="3410174" y="559397"/>
                </a:cubicBezTo>
                <a:cubicBezTo>
                  <a:pt x="3483086" y="535094"/>
                  <a:pt x="3394138" y="562604"/>
                  <a:pt x="3517751" y="537882"/>
                </a:cubicBezTo>
                <a:cubicBezTo>
                  <a:pt x="3528870" y="535658"/>
                  <a:pt x="3539266" y="530711"/>
                  <a:pt x="3550024" y="527125"/>
                </a:cubicBezTo>
                <a:cubicBezTo>
                  <a:pt x="3568943" y="508205"/>
                  <a:pt x="3606250" y="469312"/>
                  <a:pt x="3625327" y="462579"/>
                </a:cubicBezTo>
                <a:cubicBezTo>
                  <a:pt x="3674089" y="445369"/>
                  <a:pt x="3943308" y="421180"/>
                  <a:pt x="3958814" y="419548"/>
                </a:cubicBezTo>
                <a:cubicBezTo>
                  <a:pt x="4032455" y="395000"/>
                  <a:pt x="4048597" y="387275"/>
                  <a:pt x="4163210" y="387275"/>
                </a:cubicBezTo>
                <a:cubicBezTo>
                  <a:pt x="4201453" y="387275"/>
                  <a:pt x="4292885" y="413327"/>
                  <a:pt x="4335332" y="430306"/>
                </a:cubicBezTo>
                <a:cubicBezTo>
                  <a:pt x="4429088" y="467808"/>
                  <a:pt x="4328232" y="439288"/>
                  <a:pt x="4421393" y="462579"/>
                </a:cubicBezTo>
                <a:cubicBezTo>
                  <a:pt x="4504129" y="517736"/>
                  <a:pt x="4391138" y="448325"/>
                  <a:pt x="4507454" y="494852"/>
                </a:cubicBezTo>
                <a:cubicBezTo>
                  <a:pt x="4526868" y="502618"/>
                  <a:pt x="4540902" y="522282"/>
                  <a:pt x="4561243" y="527125"/>
                </a:cubicBezTo>
                <a:cubicBezTo>
                  <a:pt x="4617491" y="540517"/>
                  <a:pt x="4675991" y="541468"/>
                  <a:pt x="4733365" y="548640"/>
                </a:cubicBezTo>
                <a:cubicBezTo>
                  <a:pt x="4749160" y="546007"/>
                  <a:pt x="4808377" y="539586"/>
                  <a:pt x="4830184" y="527125"/>
                </a:cubicBezTo>
                <a:cubicBezTo>
                  <a:pt x="4921368" y="475020"/>
                  <a:pt x="4831487" y="508761"/>
                  <a:pt x="4905487" y="484094"/>
                </a:cubicBezTo>
                <a:cubicBezTo>
                  <a:pt x="4925530" y="464051"/>
                  <a:pt x="4952118" y="431836"/>
                  <a:pt x="4980791" y="419548"/>
                </a:cubicBezTo>
                <a:cubicBezTo>
                  <a:pt x="4994380" y="413724"/>
                  <a:pt x="5009478" y="412376"/>
                  <a:pt x="5023821" y="408790"/>
                </a:cubicBezTo>
                <a:cubicBezTo>
                  <a:pt x="5030993" y="401618"/>
                  <a:pt x="5036640" y="392493"/>
                  <a:pt x="5045337" y="387275"/>
                </a:cubicBezTo>
                <a:cubicBezTo>
                  <a:pt x="5055061" y="381441"/>
                  <a:pt x="5067468" y="381588"/>
                  <a:pt x="5077610" y="376517"/>
                </a:cubicBezTo>
                <a:cubicBezTo>
                  <a:pt x="5089174" y="370735"/>
                  <a:pt x="5099125" y="362174"/>
                  <a:pt x="5109883" y="355002"/>
                </a:cubicBezTo>
                <a:cubicBezTo>
                  <a:pt x="5117055" y="344244"/>
                  <a:pt x="5120434" y="329581"/>
                  <a:pt x="5131398" y="322729"/>
                </a:cubicBezTo>
                <a:cubicBezTo>
                  <a:pt x="5196770" y="281872"/>
                  <a:pt x="5386370" y="291692"/>
                  <a:pt x="5411097" y="290456"/>
                </a:cubicBezTo>
                <a:cubicBezTo>
                  <a:pt x="5429662" y="284268"/>
                  <a:pt x="5482325" y="265233"/>
                  <a:pt x="5497158" y="268941"/>
                </a:cubicBezTo>
                <a:cubicBezTo>
                  <a:pt x="5511917" y="272631"/>
                  <a:pt x="5516530" y="293151"/>
                  <a:pt x="5529431" y="301214"/>
                </a:cubicBezTo>
                <a:cubicBezTo>
                  <a:pt x="5545806" y="311449"/>
                  <a:pt x="5565138" y="315949"/>
                  <a:pt x="5583219" y="322729"/>
                </a:cubicBezTo>
                <a:cubicBezTo>
                  <a:pt x="5623441" y="337812"/>
                  <a:pt x="5656914" y="343842"/>
                  <a:pt x="5701553" y="355002"/>
                </a:cubicBezTo>
                <a:cubicBezTo>
                  <a:pt x="5726152" y="361152"/>
                  <a:pt x="5751993" y="360787"/>
                  <a:pt x="5776857" y="365760"/>
                </a:cubicBezTo>
                <a:cubicBezTo>
                  <a:pt x="5805853" y="371559"/>
                  <a:pt x="5862918" y="387275"/>
                  <a:pt x="5862918" y="387275"/>
                </a:cubicBezTo>
                <a:cubicBezTo>
                  <a:pt x="6133321" y="297138"/>
                  <a:pt x="5883851" y="376517"/>
                  <a:pt x="6648226" y="376517"/>
                </a:cubicBezTo>
              </a:path>
            </a:pathLst>
          </a:cu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ЗДРАВООХРАНЕНИЕ РЕСПУБЛИКИ ТАТАРСТАН - </a:t>
            </a:r>
            <a:r>
              <a:rPr lang="ru-RU" sz="1200" dirty="0" smtClean="0">
                <a:solidFill>
                  <a:schemeClr val="bg1"/>
                </a:solidFill>
              </a:rPr>
              <a:t>2012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74DF74-988C-420F-861E-17B7198AD17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806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6" descr="crowd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24175"/>
            <a:ext cx="3240087" cy="3384550"/>
          </a:xfrm>
          <a:prstGeom prst="rect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3923928" y="908720"/>
            <a:ext cx="431958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9600" b="1" dirty="0" smtClean="0">
                <a:solidFill>
                  <a:srgbClr val="DCDCDC"/>
                </a:solidFill>
              </a:rPr>
              <a:t>2011</a:t>
            </a:r>
            <a:endParaRPr lang="ru-RU" sz="9600" b="1" dirty="0">
              <a:solidFill>
                <a:srgbClr val="DCDCDC"/>
              </a:solidFill>
            </a:endParaRP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0" y="333375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600" b="1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ВЫСОКОТЕХНОЛОГИЧНАЯ МЕДИЦИНСКАЯ ПОМОЩЬ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4139953" y="1026602"/>
            <a:ext cx="273630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1800" b="1" dirty="0">
              <a:solidFill>
                <a:srgbClr val="990033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9644"/>
                </a:solidFill>
              </a:rPr>
              <a:t>ВМП получили </a:t>
            </a:r>
          </a:p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009644"/>
                </a:solidFill>
              </a:rPr>
              <a:t>22 067 </a:t>
            </a:r>
            <a:r>
              <a:rPr lang="ru-RU" sz="2000" b="1" dirty="0">
                <a:solidFill>
                  <a:srgbClr val="009644"/>
                </a:solidFill>
              </a:rPr>
              <a:t>человек</a:t>
            </a:r>
          </a:p>
        </p:txBody>
      </p:sp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765175"/>
            <a:ext cx="3313112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61"/>
          <p:cNvSpPr txBox="1">
            <a:spLocks noChangeArrowheads="1"/>
          </p:cNvSpPr>
          <p:nvPr/>
        </p:nvSpPr>
        <p:spPr bwMode="auto">
          <a:xfrm>
            <a:off x="7092950" y="981075"/>
            <a:ext cx="172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dirty="0">
                <a:latin typeface="Tahoma" pitchFamily="34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2006г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. - 9 246</a:t>
            </a:r>
          </a:p>
        </p:txBody>
      </p:sp>
      <p:sp>
        <p:nvSpPr>
          <p:cNvPr id="20489" name="Text Box 62"/>
          <p:cNvSpPr txBox="1">
            <a:spLocks noChangeArrowheads="1"/>
          </p:cNvSpPr>
          <p:nvPr/>
        </p:nvSpPr>
        <p:spPr bwMode="auto">
          <a:xfrm>
            <a:off x="7054850" y="1268413"/>
            <a:ext cx="208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dirty="0">
                <a:latin typeface="Tahoma" pitchFamily="34" charset="0"/>
              </a:rPr>
              <a:t> 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2007г. - 9 358</a:t>
            </a:r>
          </a:p>
        </p:txBody>
      </p:sp>
      <p:sp>
        <p:nvSpPr>
          <p:cNvPr id="20490" name="Text Box 63"/>
          <p:cNvSpPr txBox="1">
            <a:spLocks noChangeArrowheads="1"/>
          </p:cNvSpPr>
          <p:nvPr/>
        </p:nvSpPr>
        <p:spPr bwMode="auto">
          <a:xfrm>
            <a:off x="7054850" y="1557338"/>
            <a:ext cx="208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dirty="0">
                <a:latin typeface="Tahoma" pitchFamily="34" charset="0"/>
              </a:rPr>
              <a:t> 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2008г. - 14 477</a:t>
            </a:r>
          </a:p>
        </p:txBody>
      </p:sp>
      <p:sp>
        <p:nvSpPr>
          <p:cNvPr id="20491" name="AutoShape 47"/>
          <p:cNvSpPr>
            <a:spLocks noChangeArrowheads="1"/>
          </p:cNvSpPr>
          <p:nvPr/>
        </p:nvSpPr>
        <p:spPr bwMode="auto">
          <a:xfrm>
            <a:off x="900113" y="3429000"/>
            <a:ext cx="2663825" cy="28813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90033">
                  <a:alpha val="37000"/>
                </a:srgbClr>
              </a:gs>
              <a:gs pos="100000">
                <a:srgbClr val="470018">
                  <a:alpha val="37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latin typeface="Tahoma" pitchFamily="34" charset="0"/>
            </a:endParaRPr>
          </a:p>
        </p:txBody>
      </p:sp>
      <p:sp>
        <p:nvSpPr>
          <p:cNvPr id="20492" name="Line 11"/>
          <p:cNvSpPr>
            <a:spLocks noChangeShapeType="1"/>
          </p:cNvSpPr>
          <p:nvPr/>
        </p:nvSpPr>
        <p:spPr bwMode="auto">
          <a:xfrm>
            <a:off x="1692275" y="4508500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>
            <a:off x="1258888" y="5516563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4" name="Text Box 51"/>
          <p:cNvSpPr txBox="1">
            <a:spLocks noChangeArrowheads="1"/>
          </p:cNvSpPr>
          <p:nvPr/>
        </p:nvSpPr>
        <p:spPr bwMode="auto">
          <a:xfrm>
            <a:off x="1619250" y="4005263"/>
            <a:ext cx="12969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>
                <a:solidFill>
                  <a:schemeClr val="bg1"/>
                </a:solidFill>
                <a:latin typeface="Tahoma" pitchFamily="34" charset="0"/>
              </a:rPr>
              <a:t>Центры ВМП</a:t>
            </a:r>
          </a:p>
        </p:txBody>
      </p:sp>
      <p:sp>
        <p:nvSpPr>
          <p:cNvPr id="20495" name="Text Box 52"/>
          <p:cNvSpPr txBox="1">
            <a:spLocks noChangeArrowheads="1"/>
          </p:cNvSpPr>
          <p:nvPr/>
        </p:nvSpPr>
        <p:spPr bwMode="auto">
          <a:xfrm>
            <a:off x="900113" y="5013325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  <a:latin typeface="Tahoma" pitchFamily="34" charset="0"/>
              </a:rPr>
              <a:t>Межмуниципальные                   центры</a:t>
            </a:r>
          </a:p>
        </p:txBody>
      </p:sp>
      <p:sp>
        <p:nvSpPr>
          <p:cNvPr id="20496" name="Text Box 53"/>
          <p:cNvSpPr txBox="1">
            <a:spLocks noChangeArrowheads="1"/>
          </p:cNvSpPr>
          <p:nvPr/>
        </p:nvSpPr>
        <p:spPr bwMode="auto">
          <a:xfrm>
            <a:off x="900113" y="5805488"/>
            <a:ext cx="2736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</a:rPr>
              <a:t>Амбулаторная медицинская помощь</a:t>
            </a:r>
            <a:endParaRPr lang="ru-RU" sz="12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0497" name="Text Box 29"/>
          <p:cNvSpPr txBox="1">
            <a:spLocks noChangeArrowheads="1"/>
          </p:cNvSpPr>
          <p:nvPr/>
        </p:nvSpPr>
        <p:spPr bwMode="auto">
          <a:xfrm>
            <a:off x="3995738" y="2708275"/>
            <a:ext cx="4824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           </a:t>
            </a:r>
            <a:r>
              <a:rPr lang="ru-RU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Стратегия развития ВМП</a:t>
            </a:r>
          </a:p>
        </p:txBody>
      </p:sp>
      <p:sp>
        <p:nvSpPr>
          <p:cNvPr id="20498" name="AutoShape 26"/>
          <p:cNvSpPr>
            <a:spLocks noChangeArrowheads="1"/>
          </p:cNvSpPr>
          <p:nvPr/>
        </p:nvSpPr>
        <p:spPr bwMode="auto">
          <a:xfrm>
            <a:off x="4211638" y="3213100"/>
            <a:ext cx="1584325" cy="576263"/>
          </a:xfrm>
          <a:prstGeom prst="roundRect">
            <a:avLst>
              <a:gd name="adj" fmla="val 16667"/>
            </a:avLst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endParaRPr lang="ru-RU" sz="1800">
              <a:latin typeface="Tahoma" pitchFamily="34" charset="0"/>
            </a:endParaRPr>
          </a:p>
        </p:txBody>
      </p:sp>
      <p:sp>
        <p:nvSpPr>
          <p:cNvPr id="20499" name="AutoShape 26"/>
          <p:cNvSpPr>
            <a:spLocks noChangeArrowheads="1"/>
          </p:cNvSpPr>
          <p:nvPr/>
        </p:nvSpPr>
        <p:spPr bwMode="auto">
          <a:xfrm>
            <a:off x="4211638" y="3862388"/>
            <a:ext cx="1584325" cy="576262"/>
          </a:xfrm>
          <a:prstGeom prst="roundRect">
            <a:avLst>
              <a:gd name="adj" fmla="val 16667"/>
            </a:avLst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endParaRPr lang="ru-RU" sz="1800">
              <a:latin typeface="Tahoma" pitchFamily="34" charset="0"/>
            </a:endParaRPr>
          </a:p>
        </p:txBody>
      </p:sp>
      <p:sp>
        <p:nvSpPr>
          <p:cNvPr id="20500" name="AutoShape 26"/>
          <p:cNvSpPr>
            <a:spLocks noChangeArrowheads="1"/>
          </p:cNvSpPr>
          <p:nvPr/>
        </p:nvSpPr>
        <p:spPr bwMode="auto">
          <a:xfrm>
            <a:off x="4224338" y="4538663"/>
            <a:ext cx="1584325" cy="576262"/>
          </a:xfrm>
          <a:prstGeom prst="roundRect">
            <a:avLst>
              <a:gd name="adj" fmla="val 16667"/>
            </a:avLst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endParaRPr lang="ru-RU" sz="1800">
              <a:latin typeface="Tahoma" pitchFamily="34" charset="0"/>
            </a:endParaRPr>
          </a:p>
        </p:txBody>
      </p:sp>
      <p:sp>
        <p:nvSpPr>
          <p:cNvPr id="20501" name="AutoShape 26"/>
          <p:cNvSpPr>
            <a:spLocks noChangeArrowheads="1"/>
          </p:cNvSpPr>
          <p:nvPr/>
        </p:nvSpPr>
        <p:spPr bwMode="auto">
          <a:xfrm>
            <a:off x="4249738" y="5213350"/>
            <a:ext cx="1584325" cy="576263"/>
          </a:xfrm>
          <a:prstGeom prst="roundRect">
            <a:avLst>
              <a:gd name="adj" fmla="val 16667"/>
            </a:avLst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endParaRPr lang="ru-RU" sz="1800">
              <a:latin typeface="Tahoma" pitchFamily="34" charset="0"/>
            </a:endParaRPr>
          </a:p>
        </p:txBody>
      </p:sp>
      <p:sp>
        <p:nvSpPr>
          <p:cNvPr id="20502" name="Text Box 36"/>
          <p:cNvSpPr txBox="1">
            <a:spLocks noChangeArrowheads="1"/>
          </p:cNvSpPr>
          <p:nvPr/>
        </p:nvSpPr>
        <p:spPr bwMode="auto">
          <a:xfrm>
            <a:off x="6011863" y="3213100"/>
            <a:ext cx="27368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 dirty="0">
                <a:latin typeface="Tahoma" pitchFamily="34" charset="0"/>
              </a:rPr>
              <a:t>Укрепление первичного звена и подготовка специалистов. Использование ИТ</a:t>
            </a:r>
            <a:r>
              <a:rPr lang="en-US" sz="1000" dirty="0">
                <a:latin typeface="Tahoma" pitchFamily="34" charset="0"/>
              </a:rPr>
              <a:t> </a:t>
            </a:r>
            <a:r>
              <a:rPr lang="ru-RU" sz="1000" dirty="0">
                <a:latin typeface="Tahoma" pitchFamily="34" charset="0"/>
              </a:rPr>
              <a:t>-диспетчерский центр МЗ РТ</a:t>
            </a:r>
          </a:p>
        </p:txBody>
      </p:sp>
      <p:sp>
        <p:nvSpPr>
          <p:cNvPr id="20503" name="Text Box 37"/>
          <p:cNvSpPr txBox="1">
            <a:spLocks noChangeArrowheads="1"/>
          </p:cNvSpPr>
          <p:nvPr/>
        </p:nvSpPr>
        <p:spPr bwMode="auto">
          <a:xfrm>
            <a:off x="6011863" y="3860800"/>
            <a:ext cx="27368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>
                <a:latin typeface="Tahoma" pitchFamily="34" charset="0"/>
              </a:rPr>
              <a:t>Организация 3-х ВМП центров в РТ. Обеспечение ресурсами. Подготовка специалистов</a:t>
            </a:r>
          </a:p>
        </p:txBody>
      </p:sp>
      <p:sp>
        <p:nvSpPr>
          <p:cNvPr id="20504" name="Text Box 39"/>
          <p:cNvSpPr txBox="1">
            <a:spLocks noChangeArrowheads="1"/>
          </p:cNvSpPr>
          <p:nvPr/>
        </p:nvSpPr>
        <p:spPr bwMode="auto">
          <a:xfrm>
            <a:off x="6084888" y="4581525"/>
            <a:ext cx="2736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>
                <a:latin typeface="Tahoma" pitchFamily="34" charset="0"/>
              </a:rPr>
              <a:t>Организация реабилитационных центров и преемственность лечения</a:t>
            </a:r>
          </a:p>
        </p:txBody>
      </p:sp>
      <p:sp>
        <p:nvSpPr>
          <p:cNvPr id="20505" name="Text Box 40"/>
          <p:cNvSpPr txBox="1">
            <a:spLocks noChangeArrowheads="1"/>
          </p:cNvSpPr>
          <p:nvPr/>
        </p:nvSpPr>
        <p:spPr bwMode="auto">
          <a:xfrm>
            <a:off x="6084888" y="5300663"/>
            <a:ext cx="2736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>
                <a:latin typeface="Tahoma" pitchFamily="34" charset="0"/>
              </a:rPr>
              <a:t>Активизация разъяснительной работы среди населения с участием СМИ</a:t>
            </a:r>
          </a:p>
        </p:txBody>
      </p:sp>
      <p:sp>
        <p:nvSpPr>
          <p:cNvPr id="20506" name="Text Box 25"/>
          <p:cNvSpPr txBox="1">
            <a:spLocks noChangeArrowheads="1"/>
          </p:cNvSpPr>
          <p:nvPr/>
        </p:nvSpPr>
        <p:spPr bwMode="auto">
          <a:xfrm>
            <a:off x="4211638" y="3213100"/>
            <a:ext cx="14239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>
                <a:solidFill>
                  <a:schemeClr val="bg1"/>
                </a:solidFill>
                <a:latin typeface="Candara" pitchFamily="34" charset="0"/>
              </a:rPr>
              <a:t>Своевременное выявление и направление</a:t>
            </a:r>
          </a:p>
        </p:txBody>
      </p:sp>
      <p:sp>
        <p:nvSpPr>
          <p:cNvPr id="20507" name="Text Box 26"/>
          <p:cNvSpPr txBox="1">
            <a:spLocks noChangeArrowheads="1"/>
          </p:cNvSpPr>
          <p:nvPr/>
        </p:nvSpPr>
        <p:spPr bwMode="auto">
          <a:xfrm>
            <a:off x="4284663" y="3933825"/>
            <a:ext cx="1423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>
                <a:solidFill>
                  <a:schemeClr val="bg1"/>
                </a:solidFill>
                <a:latin typeface="Candara" pitchFamily="34" charset="0"/>
              </a:rPr>
              <a:t>Своевременное   ВМП лечение</a:t>
            </a:r>
          </a:p>
        </p:txBody>
      </p:sp>
      <p:sp>
        <p:nvSpPr>
          <p:cNvPr id="20508" name="Text Box 27"/>
          <p:cNvSpPr txBox="1">
            <a:spLocks noChangeArrowheads="1"/>
          </p:cNvSpPr>
          <p:nvPr/>
        </p:nvSpPr>
        <p:spPr bwMode="auto">
          <a:xfrm>
            <a:off x="4284663" y="4508500"/>
            <a:ext cx="15113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>
                <a:solidFill>
                  <a:schemeClr val="bg1"/>
                </a:solidFill>
                <a:latin typeface="Candara" pitchFamily="34" charset="0"/>
              </a:rPr>
              <a:t>Восстановительное лечение и реабилитация</a:t>
            </a:r>
          </a:p>
        </p:txBody>
      </p:sp>
      <p:sp>
        <p:nvSpPr>
          <p:cNvPr id="20509" name="Text Box 28"/>
          <p:cNvSpPr txBox="1">
            <a:spLocks noChangeArrowheads="1"/>
          </p:cNvSpPr>
          <p:nvPr/>
        </p:nvSpPr>
        <p:spPr bwMode="auto">
          <a:xfrm>
            <a:off x="4356100" y="5084763"/>
            <a:ext cx="15113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200">
              <a:solidFill>
                <a:schemeClr val="bg1"/>
              </a:solidFill>
              <a:latin typeface="Candar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1200">
                <a:solidFill>
                  <a:schemeClr val="bg1"/>
                </a:solidFill>
                <a:latin typeface="Candara" pitchFamily="34" charset="0"/>
              </a:rPr>
              <a:t>Профилактика</a:t>
            </a:r>
          </a:p>
        </p:txBody>
      </p:sp>
      <p:sp>
        <p:nvSpPr>
          <p:cNvPr id="20510" name="Rectangle 29"/>
          <p:cNvSpPr>
            <a:spLocks noChangeArrowheads="1"/>
          </p:cNvSpPr>
          <p:nvPr/>
        </p:nvSpPr>
        <p:spPr bwMode="auto">
          <a:xfrm>
            <a:off x="5795963" y="3357563"/>
            <a:ext cx="144462" cy="215900"/>
          </a:xfrm>
          <a:prstGeom prst="rect">
            <a:avLst/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1" name="Rectangle 30"/>
          <p:cNvSpPr>
            <a:spLocks noChangeArrowheads="1"/>
          </p:cNvSpPr>
          <p:nvPr/>
        </p:nvSpPr>
        <p:spPr bwMode="auto">
          <a:xfrm>
            <a:off x="5783263" y="4019550"/>
            <a:ext cx="144462" cy="215900"/>
          </a:xfrm>
          <a:prstGeom prst="rect">
            <a:avLst/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2" name="Rectangle 31"/>
          <p:cNvSpPr>
            <a:spLocks noChangeArrowheads="1"/>
          </p:cNvSpPr>
          <p:nvPr/>
        </p:nvSpPr>
        <p:spPr bwMode="auto">
          <a:xfrm>
            <a:off x="5795963" y="4735513"/>
            <a:ext cx="144462" cy="215900"/>
          </a:xfrm>
          <a:prstGeom prst="rect">
            <a:avLst/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3" name="Rectangle 32"/>
          <p:cNvSpPr>
            <a:spLocks noChangeArrowheads="1"/>
          </p:cNvSpPr>
          <p:nvPr/>
        </p:nvSpPr>
        <p:spPr bwMode="auto">
          <a:xfrm>
            <a:off x="5835650" y="5399088"/>
            <a:ext cx="144463" cy="215900"/>
          </a:xfrm>
          <a:prstGeom prst="rect">
            <a:avLst/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4" name="Text Box 63"/>
          <p:cNvSpPr txBox="1">
            <a:spLocks noChangeArrowheads="1"/>
          </p:cNvSpPr>
          <p:nvPr/>
        </p:nvSpPr>
        <p:spPr bwMode="auto">
          <a:xfrm>
            <a:off x="7023100" y="1838325"/>
            <a:ext cx="208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 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2009г. - 19 600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ЗДРАВООХРАНЕНИЕ РЕСПУБЛИКИ ТАТАРСТАН - </a:t>
            </a:r>
            <a:r>
              <a:rPr lang="ru-RU" sz="1200" dirty="0" smtClean="0">
                <a:solidFill>
                  <a:schemeClr val="bg1"/>
                </a:solidFill>
              </a:rPr>
              <a:t>2012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7033857" y="2193327"/>
            <a:ext cx="208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 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2010г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.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– 20 416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C5BAAEA-82BA-4A22-B6D5-D5D3EF407F08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5026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17" descr="Карттат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7425" y="2428868"/>
            <a:ext cx="5866575" cy="3584574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5448" y="333375"/>
            <a:ext cx="8364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       Центры</a:t>
            </a:r>
            <a:r>
              <a:rPr lang="ru-RU" b="1" dirty="0">
                <a:solidFill>
                  <a:srgbClr val="0096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здоровья</a:t>
            </a:r>
            <a:endParaRPr lang="ru-RU" b="1" dirty="0">
              <a:solidFill>
                <a:srgbClr val="00964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810429"/>
            <a:ext cx="9144000" cy="16927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Мероприятия, направленные на формирование  здорового образа жизни у граждан Российской Федерации,  включая сокращение потребления алкоголя и табака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9" name="4-конечная звезда 8"/>
          <p:cNvSpPr/>
          <p:nvPr/>
        </p:nvSpPr>
        <p:spPr>
          <a:xfrm>
            <a:off x="7429520" y="4643446"/>
            <a:ext cx="500066" cy="500066"/>
          </a:xfrm>
          <a:prstGeom prst="star4">
            <a:avLst>
              <a:gd name="adj" fmla="val 0"/>
            </a:avLst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4-конечная звезда 9"/>
          <p:cNvSpPr/>
          <p:nvPr/>
        </p:nvSpPr>
        <p:spPr>
          <a:xfrm>
            <a:off x="7572396" y="3429000"/>
            <a:ext cx="500066" cy="571504"/>
          </a:xfrm>
          <a:prstGeom prst="star4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4-конечная звезда 10"/>
          <p:cNvSpPr/>
          <p:nvPr/>
        </p:nvSpPr>
        <p:spPr>
          <a:xfrm>
            <a:off x="7072330" y="3643314"/>
            <a:ext cx="428628" cy="428628"/>
          </a:xfrm>
          <a:prstGeom prst="star4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4-конечная звезда 11"/>
          <p:cNvSpPr/>
          <p:nvPr/>
        </p:nvSpPr>
        <p:spPr>
          <a:xfrm>
            <a:off x="6000760" y="3857628"/>
            <a:ext cx="500066" cy="500066"/>
          </a:xfrm>
          <a:prstGeom prst="star4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4-конечная звезда 13"/>
          <p:cNvSpPr/>
          <p:nvPr/>
        </p:nvSpPr>
        <p:spPr>
          <a:xfrm>
            <a:off x="4714876" y="3071810"/>
            <a:ext cx="500066" cy="500066"/>
          </a:xfrm>
          <a:prstGeom prst="star4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4-конечная звезда 14"/>
          <p:cNvSpPr/>
          <p:nvPr/>
        </p:nvSpPr>
        <p:spPr>
          <a:xfrm>
            <a:off x="7429520" y="4500570"/>
            <a:ext cx="500066" cy="500066"/>
          </a:xfrm>
          <a:prstGeom prst="star4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4170" name="Прямоугольник 19"/>
          <p:cNvSpPr>
            <a:spLocks noChangeArrowheads="1"/>
          </p:cNvSpPr>
          <p:nvPr/>
        </p:nvSpPr>
        <p:spPr bwMode="auto">
          <a:xfrm>
            <a:off x="0" y="1772816"/>
            <a:ext cx="91551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Республике Татарстан организованы 21 центр здоровья (15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взрослого населения и 6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детей) в 7 городах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8596" y="2857496"/>
            <a:ext cx="3071834" cy="224676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scene3d>
            <a:camera prst="perspectiveRigh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Альметьевск – 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Бугульма –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Зеленодольск –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Казань – 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Набережные Челны –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Нижнекамск -2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Чистополь - 1</a:t>
            </a:r>
          </a:p>
        </p:txBody>
      </p:sp>
      <p:sp>
        <p:nvSpPr>
          <p:cNvPr id="13" name="4-конечная звезда 12"/>
          <p:cNvSpPr/>
          <p:nvPr/>
        </p:nvSpPr>
        <p:spPr>
          <a:xfrm>
            <a:off x="4500562" y="3357562"/>
            <a:ext cx="785818" cy="714380"/>
          </a:xfrm>
          <a:prstGeom prst="star4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214282" y="5429264"/>
            <a:ext cx="3286148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FFCC"/>
            </a:solidFill>
          </a:ln>
          <a:effectLst/>
          <a:scene3d>
            <a:camera prst="perspectiveRight"/>
            <a:lightRig rig="threePt" dir="t"/>
          </a:scene3d>
          <a:sp3d>
            <a:bevelT w="139700" h="139700" prst="divot"/>
          </a:sp3d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C00000"/>
                </a:solidFill>
                <a:latin typeface="+mn-lt"/>
              </a:rPr>
              <a:t>Источники финансирования оснащения оборудованием центров здоровья в РТ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C00000"/>
                </a:solidFill>
                <a:latin typeface="+mn-lt"/>
              </a:rPr>
              <a:t>за 2009– 2011гг.</a:t>
            </a:r>
          </a:p>
        </p:txBody>
      </p:sp>
      <p:sp>
        <p:nvSpPr>
          <p:cNvPr id="134176" name="Прямоугольник 23"/>
          <p:cNvSpPr>
            <a:spLocks noChangeArrowheads="1"/>
          </p:cNvSpPr>
          <p:nvPr/>
        </p:nvSpPr>
        <p:spPr bwMode="auto">
          <a:xfrm>
            <a:off x="4000500" y="5643578"/>
            <a:ext cx="5143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+mn-lt"/>
                <a:cs typeface="Arial" charset="0"/>
              </a:rPr>
              <a:t>27 569,3  тыс. руб.</a:t>
            </a:r>
            <a:r>
              <a:rPr lang="ru-RU" sz="2400" b="1" dirty="0">
                <a:solidFill>
                  <a:srgbClr val="1F497D"/>
                </a:solidFill>
                <a:latin typeface="+mn-lt"/>
                <a:cs typeface="Arial" charset="0"/>
              </a:rPr>
              <a:t> – бюджет РФ</a:t>
            </a:r>
          </a:p>
          <a:p>
            <a:r>
              <a:rPr lang="ru-RU" sz="2400" b="1" dirty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  <a:cs typeface="Arial" charset="0"/>
              </a:rPr>
              <a:t>13 </a:t>
            </a:r>
            <a:r>
              <a:rPr lang="ru-RU" sz="2400" b="1" dirty="0">
                <a:solidFill>
                  <a:srgbClr val="C00000"/>
                </a:solidFill>
                <a:latin typeface="+mn-lt"/>
                <a:cs typeface="Arial" charset="0"/>
              </a:rPr>
              <a:t>698,7 тыс. руб. </a:t>
            </a:r>
            <a:r>
              <a:rPr lang="ru-RU" sz="2400" b="1" dirty="0">
                <a:solidFill>
                  <a:srgbClr val="1F497D"/>
                </a:solidFill>
                <a:latin typeface="+mn-lt"/>
                <a:cs typeface="Arial" charset="0"/>
              </a:rPr>
              <a:t>– бюджет РТ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3428992" y="5643578"/>
            <a:ext cx="428628" cy="770384"/>
          </a:xfrm>
          <a:prstGeom prst="rightArrow">
            <a:avLst/>
          </a:prstGeom>
          <a:solidFill>
            <a:srgbClr val="009644"/>
          </a:solidFill>
          <a:ln>
            <a:solidFill>
              <a:srgbClr val="FFFF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4180" name="Нижний колонтитул 3"/>
          <p:cNvSpPr txBox="1">
            <a:spLocks/>
          </p:cNvSpPr>
          <p:nvPr/>
        </p:nvSpPr>
        <p:spPr bwMode="auto">
          <a:xfrm>
            <a:off x="0" y="6492875"/>
            <a:ext cx="428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1200" b="1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ЗДРАВООХРАНЕНИЕ РЕСПУБЛИКИ ТАТАРСТАН - </a:t>
            </a:r>
            <a:r>
              <a:rPr lang="ru-RU" sz="1200" dirty="0" smtClean="0">
                <a:solidFill>
                  <a:schemeClr val="bg1"/>
                </a:solidFill>
              </a:rPr>
              <a:t>2012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4" name="4-конечная звезда 23"/>
          <p:cNvSpPr/>
          <p:nvPr/>
        </p:nvSpPr>
        <p:spPr>
          <a:xfrm>
            <a:off x="7858148" y="5072074"/>
            <a:ext cx="500066" cy="500066"/>
          </a:xfrm>
          <a:prstGeom prst="star4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D332F6-EEC0-423E-872E-76768B5C2D8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491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-90754" y="307219"/>
            <a:ext cx="91440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Спортивные зоны в жилых районах </a:t>
            </a:r>
            <a:br>
              <a:rPr lang="ru-RU" sz="28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и в зонах отдыха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sz="half" idx="1"/>
          </p:nvPr>
        </p:nvSpPr>
        <p:spPr>
          <a:xfrm>
            <a:off x="-223484" y="2276872"/>
            <a:ext cx="2758585" cy="1587948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Израиль </a:t>
            </a:r>
          </a:p>
        </p:txBody>
      </p:sp>
      <p:sp>
        <p:nvSpPr>
          <p:cNvPr id="3076" name="Содержимое 3"/>
          <p:cNvSpPr>
            <a:spLocks noGrp="1"/>
          </p:cNvSpPr>
          <p:nvPr>
            <p:ph sz="half" idx="2"/>
          </p:nvPr>
        </p:nvSpPr>
        <p:spPr>
          <a:xfrm>
            <a:off x="-180528" y="5013176"/>
            <a:ext cx="2808312" cy="1152128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Турция</a:t>
            </a:r>
          </a:p>
        </p:txBody>
      </p:sp>
      <p:pic>
        <p:nvPicPr>
          <p:cNvPr id="3077" name="Picture 2" descr="F:\4262_msg-big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8263" y="1450220"/>
            <a:ext cx="3499934" cy="2537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3" descr="F:\IMG_52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3453" y="4051533"/>
            <a:ext cx="3514155" cy="2635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ЗДРАВООХРАНЕНИЕ РЕСПУБЛИКИ ТАТАРСТАН - </a:t>
            </a:r>
            <a:r>
              <a:rPr lang="ru-RU" sz="1200" dirty="0" smtClean="0">
                <a:solidFill>
                  <a:schemeClr val="bg1"/>
                </a:solidFill>
              </a:rPr>
              <a:t>2012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Picture 2" descr="F:\1291540806_144166018_2----129154080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6753" y="1450219"/>
            <a:ext cx="3335876" cy="2537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3" descr="F:\PC0800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12385"/>
            <a:ext cx="3257110" cy="2562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CB20B2A-7719-47CB-8A0B-651A4625A622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471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78530"/>
            <a:ext cx="7848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ОЖИДАЕМАЯ ПРОДОЛЖИТЕЛЬНОСТЬ ЖИЗНИ  </a:t>
            </a:r>
            <a:endParaRPr lang="ru-RU" sz="4400" b="1" dirty="0">
              <a:solidFill>
                <a:srgbClr val="00964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3084056"/>
            <a:ext cx="4968552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72,0</a:t>
            </a:r>
            <a:endParaRPr lang="ru-RU" sz="11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ЗДРАВООХРАНЕНИЕ РЕСПУБЛИКИ ТАТАРСТАН - </a:t>
            </a:r>
            <a:r>
              <a:rPr lang="ru-RU" sz="1200" dirty="0" smtClean="0">
                <a:solidFill>
                  <a:schemeClr val="bg1"/>
                </a:solidFill>
              </a:rPr>
              <a:t>2012</a:t>
            </a:r>
            <a:endParaRPr lang="ru-RU" sz="1200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777978285"/>
              </p:ext>
            </p:extLst>
          </p:nvPr>
        </p:nvGraphicFramePr>
        <p:xfrm>
          <a:off x="35496" y="1988840"/>
          <a:ext cx="550193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 flipV="1">
            <a:off x="159844" y="4463401"/>
            <a:ext cx="5562897" cy="457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7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>
            <a:off x="5659477" y="4154209"/>
            <a:ext cx="349188" cy="642942"/>
          </a:xfrm>
          <a:prstGeom prst="rightArrow">
            <a:avLst>
              <a:gd name="adj1" fmla="val 100000"/>
              <a:gd name="adj2" fmla="val 100000"/>
            </a:avLst>
          </a:prstGeom>
          <a:blipFill>
            <a:blip r:embed="rId7" cstate="print"/>
            <a:stretch>
              <a:fillRect/>
            </a:stretch>
          </a:blipFill>
          <a:ln w="12700">
            <a:solidFill>
              <a:schemeClr val="tx1"/>
            </a:solidFill>
          </a:ln>
          <a:effectLst/>
          <a:extLst/>
        </p:spPr>
        <p:txBody>
          <a:bodyPr wrap="none" tIns="91440" bIns="91440" anchor="ctr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436096" y="3779748"/>
            <a:ext cx="75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68,87</a:t>
            </a:r>
            <a:endParaRPr lang="ru-RU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594273" y="6505575"/>
            <a:ext cx="220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dirty="0"/>
              <a:t>*по данным </a:t>
            </a:r>
            <a:r>
              <a:rPr lang="ru-RU" sz="1400" dirty="0" err="1"/>
              <a:t>Татарстанстат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4005064"/>
            <a:ext cx="288032" cy="582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 Box 13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504" y="3933056"/>
            <a:ext cx="13573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800" b="1" dirty="0" smtClean="0">
                <a:solidFill>
                  <a:srgbClr val="FF0000"/>
                </a:solidFill>
              </a:rPr>
              <a:t>РФ - 2009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74DF74-988C-420F-861E-17B7198AD17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744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0715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Показатели естественного прироста/убыли </a:t>
            </a:r>
            <a:br>
              <a:rPr lang="ru-RU" sz="28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за 6 месяцев 2012 года (на 1000 нас.)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23528" y="1484784"/>
            <a:ext cx="4392488" cy="5373216"/>
          </a:xfrm>
          <a:noFill/>
        </p:spPr>
        <p:txBody>
          <a:bodyPr/>
          <a:lstStyle/>
          <a:p>
            <a:pPr eaLnBrk="1" hangingPunct="1"/>
            <a:r>
              <a:rPr lang="ru-RU" sz="22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г. Наб. Челны +7,2</a:t>
            </a:r>
          </a:p>
          <a:p>
            <a:pPr eaLnBrk="1" hangingPunct="1"/>
            <a:r>
              <a:rPr lang="ru-RU" sz="22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Нижнекамский +5,2</a:t>
            </a:r>
          </a:p>
          <a:p>
            <a:pPr eaLnBrk="1" hangingPunct="1"/>
            <a:r>
              <a:rPr lang="ru-RU" sz="2200" b="1" dirty="0" err="1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Елабужский</a:t>
            </a:r>
            <a:r>
              <a:rPr lang="ru-RU" sz="22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 +4,4</a:t>
            </a:r>
          </a:p>
          <a:p>
            <a:pPr eaLnBrk="1" hangingPunct="1"/>
            <a:r>
              <a:rPr lang="ru-RU" sz="22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г. Казань +3,2</a:t>
            </a:r>
          </a:p>
          <a:p>
            <a:pPr eaLnBrk="1" hangingPunct="1"/>
            <a:r>
              <a:rPr lang="ru-RU" sz="2200" b="1" dirty="0" err="1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Альметьевский</a:t>
            </a:r>
            <a:r>
              <a:rPr lang="ru-RU" sz="22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 +2,6</a:t>
            </a:r>
          </a:p>
          <a:p>
            <a:pPr eaLnBrk="1" hangingPunct="1"/>
            <a:r>
              <a:rPr lang="ru-RU" sz="22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Сабинский +2,6</a:t>
            </a:r>
          </a:p>
          <a:p>
            <a:pPr eaLnBrk="1" hangingPunct="1"/>
            <a:r>
              <a:rPr lang="ru-RU" sz="2200" b="1" dirty="0" err="1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Кукморский</a:t>
            </a:r>
            <a:r>
              <a:rPr lang="ru-RU" sz="22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 +1,8</a:t>
            </a:r>
          </a:p>
          <a:p>
            <a:pPr eaLnBrk="1" hangingPunct="1"/>
            <a:r>
              <a:rPr lang="ru-RU" sz="2200" b="1" dirty="0" err="1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Сармановский</a:t>
            </a:r>
            <a:r>
              <a:rPr lang="ru-RU" sz="22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 +1,3</a:t>
            </a:r>
          </a:p>
          <a:p>
            <a:pPr eaLnBrk="1" hangingPunct="1"/>
            <a:r>
              <a:rPr lang="ru-RU" sz="2200" b="1" dirty="0" err="1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Балтасинский</a:t>
            </a:r>
            <a:r>
              <a:rPr lang="ru-RU" sz="22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 +0,8</a:t>
            </a:r>
          </a:p>
          <a:p>
            <a:pPr eaLnBrk="1" hangingPunct="1"/>
            <a:r>
              <a:rPr lang="ru-RU" sz="2200" b="1" dirty="0" err="1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Азнакаевский</a:t>
            </a:r>
            <a:r>
              <a:rPr lang="ru-RU" sz="22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 +0,8</a:t>
            </a:r>
          </a:p>
          <a:p>
            <a:pPr eaLnBrk="1" hangingPunct="1"/>
            <a:r>
              <a:rPr lang="ru-RU" sz="2200" b="1" dirty="0" err="1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Заинский</a:t>
            </a:r>
            <a:r>
              <a:rPr lang="ru-RU" sz="22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 +0,7</a:t>
            </a:r>
          </a:p>
          <a:p>
            <a:pPr eaLnBrk="1" hangingPunct="1"/>
            <a:r>
              <a:rPr lang="ru-RU" sz="22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Арский +0,6</a:t>
            </a:r>
          </a:p>
          <a:p>
            <a:pPr eaLnBrk="1" hangingPunct="1"/>
            <a:endParaRPr lang="ru-RU" sz="2000" b="1" dirty="0" smtClean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3995936" y="1494145"/>
            <a:ext cx="4320480" cy="4865117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Тетюшский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Кайбицкий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Дрожжановский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Верхнеуслонский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Спасский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Камско-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Устьинский</a:t>
            </a:r>
            <a:endParaRPr lang="ru-RU" b="1" dirty="0" smtClean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b="1" dirty="0" smtClean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3635896" y="5805264"/>
            <a:ext cx="56166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000" b="1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Республика Татарстан +1,6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ЗДРАВООХРАНЕНИЕ РЕСПУБЛИКИ ТАТАРСТАН - </a:t>
            </a:r>
            <a:r>
              <a:rPr lang="ru-RU" sz="1200" dirty="0" smtClean="0">
                <a:solidFill>
                  <a:schemeClr val="bg1"/>
                </a:solidFill>
              </a:rPr>
              <a:t>2012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49244" y="1568541"/>
            <a:ext cx="1074226" cy="3126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11,7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9,5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9,0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7,5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6,6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7,8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CB20B2A-7719-47CB-8A0B-651A4625A62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694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5496" y="1560411"/>
            <a:ext cx="6833966" cy="529758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83895080"/>
              </p:ext>
            </p:extLst>
          </p:nvPr>
        </p:nvGraphicFramePr>
        <p:xfrm>
          <a:off x="379482" y="2204864"/>
          <a:ext cx="4263956" cy="4014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71604" y="428604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РОЖДАЕМОСТЬ  </a:t>
            </a:r>
            <a:endParaRPr lang="ru-RU" sz="6000" b="1" dirty="0">
              <a:solidFill>
                <a:srgbClr val="00964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8898" y="2673793"/>
            <a:ext cx="342161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13,8</a:t>
            </a:r>
            <a:endParaRPr lang="ru-RU" sz="12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6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67279" y="1734800"/>
            <a:ext cx="2725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400" tIns="0" rIns="25400" bIns="0" anchor="b"/>
          <a:lstStyle/>
          <a:p>
            <a:endParaRPr lang="ru-RU" sz="1000" dirty="0"/>
          </a:p>
        </p:txBody>
      </p:sp>
      <p:sp>
        <p:nvSpPr>
          <p:cNvPr id="18" name="Rectangle 6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13289" y="4403725"/>
            <a:ext cx="20808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400" tIns="0" rIns="25400" bIns="0" anchor="b"/>
          <a:lstStyle/>
          <a:p>
            <a:endParaRPr lang="ru-RU" sz="1000" dirty="0"/>
          </a:p>
        </p:txBody>
      </p:sp>
      <p:sp>
        <p:nvSpPr>
          <p:cNvPr id="23" name="Rectangle 7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57752" y="2924944"/>
            <a:ext cx="303127" cy="27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400" tIns="0" rIns="25400" bIns="0" anchor="b"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12,7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71670" y="1785926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 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1 000 НАСЕЛЕНИЯ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13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5538" y="3183359"/>
            <a:ext cx="15001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</a:t>
            </a:r>
            <a:endParaRPr lang="ru-RU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ЗДРАВООХРАНЕНИЕ РЕСПУБЛИКИ ТАТАРСТАН - </a:t>
            </a:r>
            <a:r>
              <a:rPr lang="ru-RU" sz="1200" dirty="0" smtClean="0">
                <a:solidFill>
                  <a:schemeClr val="bg1"/>
                </a:solidFill>
              </a:rPr>
              <a:t>2012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5214950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+ 2 537 детей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9687" y="3521190"/>
            <a:ext cx="4786346" cy="714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AutoShape 7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0800000">
            <a:off x="4857752" y="3212976"/>
            <a:ext cx="285752" cy="642942"/>
          </a:xfrm>
          <a:prstGeom prst="rightArrow">
            <a:avLst>
              <a:gd name="adj1" fmla="val 100000"/>
              <a:gd name="adj2" fmla="val 100000"/>
            </a:avLst>
          </a:prstGeom>
          <a:blipFill>
            <a:blip r:embed="rId11" cstate="print"/>
            <a:stretch>
              <a:fillRect/>
            </a:stretch>
          </a:blipFill>
          <a:ln w="12700">
            <a:solidFill>
              <a:schemeClr val="tx1"/>
            </a:solidFill>
          </a:ln>
          <a:effectLst/>
          <a:extLst/>
        </p:spPr>
        <p:txBody>
          <a:bodyPr wrap="none" tIns="91440" bIns="91440" anchor="ctr"/>
          <a:lstStyle/>
          <a:p>
            <a:endParaRPr lang="ru-RU"/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3594100" y="6505575"/>
            <a:ext cx="32853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dirty="0"/>
              <a:t>*по данным </a:t>
            </a:r>
            <a:r>
              <a:rPr lang="ru-RU" sz="1400" dirty="0" err="1" smtClean="0"/>
              <a:t>Татарстанстат</a:t>
            </a:r>
            <a:r>
              <a:rPr lang="ru-RU" sz="1400" dirty="0"/>
              <a:t> на 01.07.2012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74DF74-988C-420F-861E-17B7198AD17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495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333375"/>
            <a:ext cx="878497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Рождаемость </a:t>
            </a:r>
            <a:r>
              <a:rPr lang="ru-RU" sz="2800" b="1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за 6 месяцев 2012 г.</a:t>
            </a:r>
            <a:br>
              <a:rPr lang="ru-RU" sz="2800" b="1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(на 1000 населения)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07504" y="1622121"/>
            <a:ext cx="4176464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sz="2200" b="1" dirty="0" err="1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Кукморский</a:t>
            </a:r>
            <a:r>
              <a:rPr lang="ru-RU" sz="22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  15,6</a:t>
            </a:r>
          </a:p>
          <a:p>
            <a:pPr eaLnBrk="1" hangingPunct="1">
              <a:lnSpc>
                <a:spcPct val="150000"/>
              </a:lnSpc>
            </a:pPr>
            <a:r>
              <a:rPr lang="ru-RU" sz="22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Набережные Челны 15,4</a:t>
            </a:r>
          </a:p>
          <a:p>
            <a:pPr eaLnBrk="1" hangingPunct="1">
              <a:lnSpc>
                <a:spcPct val="150000"/>
              </a:lnSpc>
            </a:pPr>
            <a:r>
              <a:rPr lang="ru-RU" sz="2200" b="1" dirty="0" err="1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Ютазинский</a:t>
            </a:r>
            <a:r>
              <a:rPr lang="ru-RU" sz="22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               15,2</a:t>
            </a:r>
          </a:p>
          <a:p>
            <a:pPr eaLnBrk="1" hangingPunct="1">
              <a:lnSpc>
                <a:spcPct val="150000"/>
              </a:lnSpc>
            </a:pPr>
            <a:r>
              <a:rPr lang="ru-RU" sz="2200" b="1" dirty="0" err="1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Новошешминский</a:t>
            </a:r>
            <a:r>
              <a:rPr lang="ru-RU" sz="22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     15,1</a:t>
            </a:r>
          </a:p>
          <a:p>
            <a:pPr eaLnBrk="1" hangingPunct="1">
              <a:lnSpc>
                <a:spcPct val="150000"/>
              </a:lnSpc>
            </a:pPr>
            <a:r>
              <a:rPr lang="ru-RU" sz="2200" b="1" dirty="0" err="1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Азнакаевский</a:t>
            </a:r>
            <a:r>
              <a:rPr lang="ru-RU" sz="22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             15,1</a:t>
            </a:r>
          </a:p>
          <a:p>
            <a:pPr eaLnBrk="1" hangingPunct="1">
              <a:lnSpc>
                <a:spcPct val="150000"/>
              </a:lnSpc>
            </a:pPr>
            <a:r>
              <a:rPr lang="ru-RU" sz="22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Сабинский                   14,9</a:t>
            </a:r>
          </a:p>
          <a:p>
            <a:pPr eaLnBrk="1" hangingPunct="1">
              <a:lnSpc>
                <a:spcPct val="150000"/>
              </a:lnSpc>
            </a:pPr>
            <a:r>
              <a:rPr lang="ru-RU" sz="2200" b="1" dirty="0" err="1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Муслюмовский</a:t>
            </a:r>
            <a:r>
              <a:rPr lang="ru-RU" sz="22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           14,9</a:t>
            </a:r>
          </a:p>
        </p:txBody>
      </p:sp>
      <p:sp>
        <p:nvSpPr>
          <p:cNvPr id="5125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067944" y="1578989"/>
            <a:ext cx="4176464" cy="4419600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Тетюшский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Дрожжановский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Камско-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Устьинский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Кайбицкий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Аксубаевский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Спасский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1907704" y="6029965"/>
            <a:ext cx="612068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000" b="1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Республика Татарстан 13,8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ЗДРАВООХРАНЕНИЕ РЕСПУБЛИКИ ТАТАРСТАН - </a:t>
            </a:r>
            <a:r>
              <a:rPr lang="ru-RU" sz="1200" dirty="0" smtClean="0">
                <a:solidFill>
                  <a:schemeClr val="bg1"/>
                </a:solidFill>
              </a:rPr>
              <a:t>2012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8028384" y="1556793"/>
            <a:ext cx="1008112" cy="32403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8,8</a:t>
            </a:r>
          </a:p>
          <a:p>
            <a:pPr marL="0" indent="0">
              <a:spcAft>
                <a:spcPts val="10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9,3</a:t>
            </a:r>
          </a:p>
          <a:p>
            <a:pPr marL="0" indent="0">
              <a:spcAft>
                <a:spcPts val="100"/>
              </a:spcAft>
              <a:buNone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0,2</a:t>
            </a:r>
          </a:p>
          <a:p>
            <a:pPr marL="0" indent="0">
              <a:spcAft>
                <a:spcPts val="10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10,5</a:t>
            </a:r>
          </a:p>
          <a:p>
            <a:pPr marL="0" indent="0">
              <a:spcAft>
                <a:spcPts val="10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10,9</a:t>
            </a:r>
          </a:p>
          <a:p>
            <a:pPr marL="0" indent="0">
              <a:spcAft>
                <a:spcPts val="10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11,0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CB20B2A-7719-47CB-8A0B-651A4625A62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338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474995620"/>
              </p:ext>
            </p:extLst>
          </p:nvPr>
        </p:nvGraphicFramePr>
        <p:xfrm>
          <a:off x="251520" y="2060848"/>
          <a:ext cx="5034860" cy="4360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57356" y="428604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СМЕРТНОСТЬ </a:t>
            </a:r>
            <a:endParaRPr lang="ru-RU" sz="6000" b="1" dirty="0">
              <a:solidFill>
                <a:srgbClr val="00964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4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00694" y="3133154"/>
            <a:ext cx="642942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13,5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43475" y="143295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    </a:t>
            </a:r>
            <a:r>
              <a:rPr lang="ru-RU" b="1" dirty="0" smtClean="0">
                <a:solidFill>
                  <a:srgbClr val="002060"/>
                </a:solidFill>
              </a:rPr>
              <a:t>НА 1 000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7" name="Text Box 13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00905" y="2132856"/>
            <a:ext cx="13573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800" b="1" dirty="0" smtClean="0">
                <a:solidFill>
                  <a:srgbClr val="FF0000"/>
                </a:solidFill>
              </a:rPr>
              <a:t>РФ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ЗДРАВООХРАНЕНИЕ РЕСПУБЛИКИ ТАТАРСТАН - </a:t>
            </a:r>
            <a:r>
              <a:rPr lang="ru-RU" sz="1200" dirty="0" smtClean="0">
                <a:solidFill>
                  <a:schemeClr val="bg1"/>
                </a:solidFill>
              </a:rPr>
              <a:t>2012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65043" y="3434224"/>
            <a:ext cx="4235549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12,2</a:t>
            </a:r>
            <a:endParaRPr lang="ru-RU" sz="12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8596" y="3212976"/>
            <a:ext cx="4786346" cy="714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AutoShape 7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0800000">
            <a:off x="5143504" y="2930073"/>
            <a:ext cx="285752" cy="642942"/>
          </a:xfrm>
          <a:prstGeom prst="rightArrow">
            <a:avLst>
              <a:gd name="adj1" fmla="val 100000"/>
              <a:gd name="adj2" fmla="val 100000"/>
            </a:avLst>
          </a:prstGeom>
          <a:blipFill>
            <a:blip r:embed="rId8" cstate="print"/>
            <a:stretch>
              <a:fillRect/>
            </a:stretch>
          </a:blipFill>
          <a:ln w="12700">
            <a:solidFill>
              <a:schemeClr val="tx1"/>
            </a:solidFill>
          </a:ln>
          <a:effectLst/>
          <a:extLst/>
        </p:spPr>
        <p:txBody>
          <a:bodyPr wrap="none" tIns="91440" bIns="91440" anchor="ctr"/>
          <a:lstStyle/>
          <a:p>
            <a:endParaRPr lang="ru-RU"/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3594100" y="6505575"/>
            <a:ext cx="32853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dirty="0"/>
              <a:t>*по данным </a:t>
            </a:r>
            <a:r>
              <a:rPr lang="ru-RU" sz="1400" dirty="0" err="1" smtClean="0"/>
              <a:t>Татарстанстат</a:t>
            </a:r>
            <a:r>
              <a:rPr lang="ru-RU" sz="1400" dirty="0"/>
              <a:t> на 01.07.2012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74DF74-988C-420F-861E-17B7198AD17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152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340271"/>
            <a:ext cx="8496944" cy="100049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Смертность за 6 месяцев 2012 г.</a:t>
            </a:r>
            <a:br>
              <a:rPr lang="ru-RU" sz="28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(на 1000 населения)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23528" y="1484784"/>
            <a:ext cx="4419600" cy="4937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sz="24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г. Набережные Челны 8,2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Нижнекамский              8,9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b="1" dirty="0" err="1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Елабужский</a:t>
            </a:r>
            <a:r>
              <a:rPr lang="ru-RU" sz="24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                 10,0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г. Казань                       11,3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b="1" dirty="0" err="1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Альметьевский</a:t>
            </a:r>
            <a:r>
              <a:rPr lang="ru-RU" sz="24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          12,1</a:t>
            </a:r>
          </a:p>
        </p:txBody>
      </p:sp>
      <p:sp>
        <p:nvSpPr>
          <p:cNvPr id="7173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788024" y="1484784"/>
            <a:ext cx="4582269" cy="4937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sz="2600" b="1" dirty="0" err="1" smtClean="0">
                <a:solidFill>
                  <a:srgbClr val="FE0000"/>
                </a:solidFill>
                <a:latin typeface="Arial" pitchFamily="34" charset="0"/>
                <a:cs typeface="Arial" pitchFamily="34" charset="0"/>
              </a:rPr>
              <a:t>Тетюшский</a:t>
            </a:r>
            <a:r>
              <a:rPr lang="ru-RU" sz="2600" b="1" dirty="0" smtClean="0">
                <a:solidFill>
                  <a:srgbClr val="FE0000"/>
                </a:solidFill>
                <a:latin typeface="Arial" pitchFamily="34" charset="0"/>
                <a:cs typeface="Arial" pitchFamily="34" charset="0"/>
              </a:rPr>
              <a:t>             20,5</a:t>
            </a:r>
          </a:p>
          <a:p>
            <a:pPr eaLnBrk="1" hangingPunct="1">
              <a:lnSpc>
                <a:spcPct val="150000"/>
              </a:lnSpc>
            </a:pPr>
            <a:r>
              <a:rPr lang="ru-RU" sz="2600" b="1" dirty="0" err="1" smtClean="0">
                <a:solidFill>
                  <a:srgbClr val="FE0000"/>
                </a:solidFill>
                <a:latin typeface="Arial" pitchFamily="34" charset="0"/>
                <a:cs typeface="Arial" pitchFamily="34" charset="0"/>
              </a:rPr>
              <a:t>Кайбицкий</a:t>
            </a:r>
            <a:r>
              <a:rPr lang="ru-RU" sz="2600" b="1" dirty="0" smtClean="0">
                <a:solidFill>
                  <a:srgbClr val="FE0000"/>
                </a:solidFill>
                <a:latin typeface="Arial" pitchFamily="34" charset="0"/>
                <a:cs typeface="Arial" pitchFamily="34" charset="0"/>
              </a:rPr>
              <a:t>              20,0</a:t>
            </a:r>
          </a:p>
          <a:p>
            <a:pPr eaLnBrk="1" hangingPunct="1">
              <a:lnSpc>
                <a:spcPct val="150000"/>
              </a:lnSpc>
            </a:pPr>
            <a:r>
              <a:rPr lang="ru-RU" sz="2600" b="1" dirty="0" err="1" smtClean="0">
                <a:solidFill>
                  <a:srgbClr val="FE0000"/>
                </a:solidFill>
                <a:latin typeface="Arial" pitchFamily="34" charset="0"/>
                <a:cs typeface="Arial" pitchFamily="34" charset="0"/>
              </a:rPr>
              <a:t>Верхнеуслонский</a:t>
            </a:r>
            <a:r>
              <a:rPr lang="ru-RU" sz="2600" b="1" dirty="0" smtClean="0">
                <a:solidFill>
                  <a:srgbClr val="FE0000"/>
                </a:solidFill>
                <a:latin typeface="Arial" pitchFamily="34" charset="0"/>
                <a:cs typeface="Arial" pitchFamily="34" charset="0"/>
              </a:rPr>
              <a:t> 19,7</a:t>
            </a:r>
          </a:p>
          <a:p>
            <a:pPr eaLnBrk="1" hangingPunct="1">
              <a:lnSpc>
                <a:spcPct val="150000"/>
              </a:lnSpc>
            </a:pPr>
            <a:r>
              <a:rPr lang="ru-RU" sz="2600" b="1" dirty="0" err="1" smtClean="0">
                <a:solidFill>
                  <a:srgbClr val="FE0000"/>
                </a:solidFill>
                <a:latin typeface="Arial" pitchFamily="34" charset="0"/>
                <a:cs typeface="Arial" pitchFamily="34" charset="0"/>
              </a:rPr>
              <a:t>Ютазинский</a:t>
            </a:r>
            <a:r>
              <a:rPr lang="ru-RU" sz="2600" b="1" dirty="0" smtClean="0">
                <a:solidFill>
                  <a:srgbClr val="FE0000"/>
                </a:solidFill>
                <a:latin typeface="Arial" pitchFamily="34" charset="0"/>
                <a:cs typeface="Arial" pitchFamily="34" charset="0"/>
              </a:rPr>
              <a:t>           18,9</a:t>
            </a:r>
          </a:p>
          <a:p>
            <a:pPr eaLnBrk="1" hangingPunct="1">
              <a:lnSpc>
                <a:spcPct val="150000"/>
              </a:lnSpc>
            </a:pPr>
            <a:r>
              <a:rPr lang="ru-RU" sz="2600" b="1" dirty="0" err="1" smtClean="0">
                <a:solidFill>
                  <a:srgbClr val="FE0000"/>
                </a:solidFill>
                <a:latin typeface="Arial" pitchFamily="34" charset="0"/>
                <a:cs typeface="Arial" pitchFamily="34" charset="0"/>
              </a:rPr>
              <a:t>Дрожжанановский</a:t>
            </a:r>
            <a:r>
              <a:rPr lang="ru-RU" sz="2600" b="1" dirty="0" smtClean="0">
                <a:solidFill>
                  <a:srgbClr val="FE0000"/>
                </a:solidFill>
                <a:latin typeface="Arial" pitchFamily="34" charset="0"/>
                <a:cs typeface="Arial" pitchFamily="34" charset="0"/>
              </a:rPr>
              <a:t> 18,3</a:t>
            </a:r>
          </a:p>
          <a:p>
            <a:pPr eaLnBrk="1" hangingPunct="1">
              <a:lnSpc>
                <a:spcPct val="150000"/>
              </a:lnSpc>
            </a:pPr>
            <a:r>
              <a:rPr lang="ru-RU" sz="2600" b="1" dirty="0" smtClean="0">
                <a:solidFill>
                  <a:srgbClr val="FE0000"/>
                </a:solidFill>
                <a:latin typeface="Arial" pitchFamily="34" charset="0"/>
                <a:cs typeface="Arial" pitchFamily="34" charset="0"/>
              </a:rPr>
              <a:t>Спасский                 18,2</a:t>
            </a:r>
          </a:p>
          <a:p>
            <a:pPr eaLnBrk="1" hangingPunct="1">
              <a:lnSpc>
                <a:spcPct val="150000"/>
              </a:lnSpc>
            </a:pP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1691680" y="5309919"/>
            <a:ext cx="532859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4000" b="1" dirty="0" smtClean="0">
              <a:solidFill>
                <a:srgbClr val="009644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30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Республика </a:t>
            </a:r>
            <a:r>
              <a:rPr lang="ru-RU" sz="3000" b="1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Татарстан 12,2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ЗДРАВООХРАНЕНИЕ РЕСПУБЛИКИ ТАТАРСТАН - </a:t>
            </a:r>
            <a:r>
              <a:rPr lang="ru-RU" sz="1200" dirty="0" smtClean="0">
                <a:solidFill>
                  <a:schemeClr val="bg1"/>
                </a:solidFill>
              </a:rPr>
              <a:t>2012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CB20B2A-7719-47CB-8A0B-651A4625A62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9310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929688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Разница в продолжительности жизни, в годах</a:t>
            </a:r>
          </a:p>
        </p:txBody>
      </p:sp>
      <p:graphicFrame>
        <p:nvGraphicFramePr>
          <p:cNvPr id="2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478767481"/>
              </p:ext>
            </p:extLst>
          </p:nvPr>
        </p:nvGraphicFramePr>
        <p:xfrm>
          <a:off x="336550" y="1622425"/>
          <a:ext cx="4113213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ct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555519691"/>
              </p:ext>
            </p:extLst>
          </p:nvPr>
        </p:nvGraphicFramePr>
        <p:xfrm>
          <a:off x="4499992" y="1816100"/>
          <a:ext cx="4256088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9" name="Picture 2" descr="&amp;Kcy;&amp;acy;&amp;rcy;&amp;tcy;&amp;icy;&amp;ncy;&amp;kcy;&amp;acy; 71 &amp;icy;&amp;zcy; 1522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75" y="5072063"/>
            <a:ext cx="57308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" descr="http://im3-tub-ru.yandex.net/i?id=749504238-02-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072063"/>
            <a:ext cx="6873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&amp;Kcy;&amp;acy;&amp;rcy;&amp;tcy;&amp;icy;&amp;ncy;&amp;kcy;&amp;acy; 26 &amp;icy;&amp;zcy; 5907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0" y="5072063"/>
            <a:ext cx="58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 descr="http://im3-tub-ru.yandex.net/i?id=749504238-02-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72063"/>
            <a:ext cx="6873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&amp;Kcy;&amp;acy;&amp;rcy;&amp;tcy;&amp;icy;&amp;ncy;&amp;kcy;&amp;acy; 71 &amp;icy;&amp;zcy; 1522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72063"/>
            <a:ext cx="57308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ЗДРАВООХРАНЕНИЕ РЕСПУБЛИКИ ТАТАРСТАН - </a:t>
            </a:r>
            <a:r>
              <a:rPr lang="ru-RU" sz="1200" dirty="0" smtClean="0">
                <a:solidFill>
                  <a:schemeClr val="bg1"/>
                </a:solidFill>
              </a:rPr>
              <a:t>2012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CB20B2A-7719-47CB-8A0B-651A4625A62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121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9unuVZ70K9TRMM2qlto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9unuVZ70K9TRMM2qlto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0lhiRzXBUOVriOkxOVuF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lGhnL7kEuzOq1bTDRem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9unuVZ70K9TRMM2qlto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lGhnL7kEuzOq1bTDRem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2kxf.5RkC61PqCnpZ5Q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_9DM83LUe7U8LrxjrNY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VtbqjvHkiGzJndXCPiB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lGhnL7kEuzOq1bTDRem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9unuVZ70K9TRMM2qlto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pyzElYD0K3Q9k6Wr2k1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lGhnL7kEuzOq1bTDRem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6296</TotalTime>
  <Words>1093</Words>
  <Application>Microsoft Office PowerPoint</Application>
  <PresentationFormat>Экран (4:3)</PresentationFormat>
  <Paragraphs>344</Paragraphs>
  <Slides>25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Тема Office</vt:lpstr>
      <vt:lpstr>Worksheet</vt:lpstr>
      <vt:lpstr>Диаграмма Microsoft Office Excel</vt:lpstr>
      <vt:lpstr>Диаграмма</vt:lpstr>
      <vt:lpstr>Слайд 1</vt:lpstr>
      <vt:lpstr>Слайд 2</vt:lpstr>
      <vt:lpstr>Слайд 3</vt:lpstr>
      <vt:lpstr>Показатели естественного прироста/убыли  за 6 месяцев 2012 года (на 1000 нас.)</vt:lpstr>
      <vt:lpstr>Слайд 5</vt:lpstr>
      <vt:lpstr>Рождаемость за 6 месяцев 2012 г. (на 1000 населения)</vt:lpstr>
      <vt:lpstr>Слайд 7</vt:lpstr>
      <vt:lpstr>Смертность за 6 месяцев 2012 г. (на 1000 населения)</vt:lpstr>
      <vt:lpstr>Разница в продолжительности жизни, в годах</vt:lpstr>
      <vt:lpstr>Структура смертности населения  Республики Татарстан в 2011 г. (в %) </vt:lpstr>
      <vt:lpstr>Статистика основных показателей аварийности  по РТ за 6 месяцев 2011-2012гг.</vt:lpstr>
      <vt:lpstr>Слайд 12</vt:lpstr>
      <vt:lpstr>Возрастная структура заболеваемости ЗНО </vt:lpstr>
      <vt:lpstr> Запущенность и одногодичная летальность  при ЗНО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Спортивные зоны в жилых районах  и в зонах отдыха</vt:lpstr>
    </vt:vector>
  </TitlesOfParts>
  <Company>MZRT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Tuishev</dc:creator>
  <cp:lastModifiedBy>м</cp:lastModifiedBy>
  <cp:revision>543</cp:revision>
  <cp:lastPrinted>2012-06-28T09:56:59Z</cp:lastPrinted>
  <dcterms:created xsi:type="dcterms:W3CDTF">2008-02-19T06:06:46Z</dcterms:created>
  <dcterms:modified xsi:type="dcterms:W3CDTF">2012-08-17T09:35:38Z</dcterms:modified>
</cp:coreProperties>
</file>